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notesMasterIdLst>
    <p:notesMasterId r:id="rId36"/>
  </p:notesMasterIdLst>
  <p:sldIdLst>
    <p:sldId id="505" r:id="rId2"/>
    <p:sldId id="674" r:id="rId3"/>
    <p:sldId id="675" r:id="rId4"/>
    <p:sldId id="676" r:id="rId5"/>
    <p:sldId id="677" r:id="rId6"/>
    <p:sldId id="678" r:id="rId7"/>
    <p:sldId id="679" r:id="rId8"/>
    <p:sldId id="680" r:id="rId9"/>
    <p:sldId id="681" r:id="rId10"/>
    <p:sldId id="710" r:id="rId11"/>
    <p:sldId id="660" r:id="rId12"/>
    <p:sldId id="719" r:id="rId13"/>
    <p:sldId id="720" r:id="rId14"/>
    <p:sldId id="721" r:id="rId15"/>
    <p:sldId id="722" r:id="rId16"/>
    <p:sldId id="718" r:id="rId17"/>
    <p:sldId id="724" r:id="rId18"/>
    <p:sldId id="725" r:id="rId19"/>
    <p:sldId id="727" r:id="rId20"/>
    <p:sldId id="728" r:id="rId21"/>
    <p:sldId id="729" r:id="rId22"/>
    <p:sldId id="730" r:id="rId23"/>
    <p:sldId id="731" r:id="rId24"/>
    <p:sldId id="732" r:id="rId25"/>
    <p:sldId id="733" r:id="rId26"/>
    <p:sldId id="712" r:id="rId27"/>
    <p:sldId id="657" r:id="rId28"/>
    <p:sldId id="670" r:id="rId29"/>
    <p:sldId id="713" r:id="rId30"/>
    <p:sldId id="715" r:id="rId31"/>
    <p:sldId id="714" r:id="rId32"/>
    <p:sldId id="658" r:id="rId33"/>
    <p:sldId id="673" r:id="rId34"/>
    <p:sldId id="716" r:id="rId3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9933"/>
    <a:srgbClr val="FFFFFF"/>
    <a:srgbClr val="3027DD"/>
    <a:srgbClr val="4F81BD"/>
    <a:srgbClr val="E9EDF4"/>
    <a:srgbClr val="00CC00"/>
    <a:srgbClr val="541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365B0B7-4D15-414A-970B-D745491E33C6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0F31F62-4BBA-464B-B77D-2EA67385E1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6828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F31F62-4BBA-464B-B77D-2EA67385E1B4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53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F31F62-4BBA-464B-B77D-2EA67385E1B4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4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F31F62-4BBA-464B-B77D-2EA67385E1B4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3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F31F62-4BBA-464B-B77D-2EA67385E1B4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78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F31F62-4BBA-464B-B77D-2EA67385E1B4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91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F31F62-4BBA-464B-B77D-2EA67385E1B4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620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6BD454E-C87F-4627-AE11-3EE11995F60E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3CBB9-3359-4386-9E8F-12698386FB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573F851-3A6D-484B-A0F1-5EE6E5153B88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A235C-4D41-4226-A188-19DABB23D4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81D1084-52E9-4284-A1F2-56001A534BAF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994B2-99DA-4F69-B9EF-29B2879804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8CF459D-28BF-4E85-BBE5-E53A64D0F7B3}" type="datetime1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317A4-E7EB-48B2-8F4A-488908F9ED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5F0688E-9904-4C52-9143-64F948B96C21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0740A-614E-4433-A0B0-1A6E1C8734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84B5015-C5F8-4920-8632-02AB0ECB5E2C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2BD85-021C-446E-9237-E791D3253F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5098822-9DC9-49A2-93E1-0B67397A76A9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83FB0-C18D-4CDE-A555-BC3F3147BC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2F817FC-2B62-4086-8C73-98F30283E596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C3226-4196-468A-953F-DF151FFC72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584ED3C-D14E-434B-8039-0E2D7C8A0B7A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7152C-DBD1-492B-9A4B-686B396C10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56EC09A-A060-46B5-B6DF-5C9B1C49E1EF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0E95A-FD84-4636-AC41-5B74A51B6F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EC523C4-997E-4C49-85EF-8174B0CE46E8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72FB6-C6D9-47AA-98AD-A448867FCE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0EAFABD-219C-46B5-BABB-26A55D596B71}" type="datetimeFigureOut">
              <a:rPr lang="zh-CN" altLang="en-US"/>
              <a:pPr>
                <a:defRPr/>
              </a:pPr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0DD2-A47F-485D-9E84-4992227F5D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ghtlogo_01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239000" y="0"/>
            <a:ext cx="19050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646FD41-4306-42BB-A2BF-91828CE19E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ctrTitle"/>
          </p:nvPr>
        </p:nvSpPr>
        <p:spPr>
          <a:xfrm>
            <a:off x="571472" y="2143116"/>
            <a:ext cx="7929564" cy="1643062"/>
          </a:xfrm>
        </p:spPr>
        <p:txBody>
          <a:bodyPr/>
          <a:lstStyle/>
          <a:p>
            <a:r>
              <a:rPr lang="zh-CN" altLang="en-US" sz="5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5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5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章 </a:t>
            </a:r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黑体" pitchFamily="49" charset="-122"/>
                <a:cs typeface="Arial" panose="020B0604020202020204" pitchFamily="34" charset="0"/>
              </a:rPr>
              <a:t>PCB</a:t>
            </a:r>
            <a:r>
              <a:rPr lang="zh-CN" altLang="en-US" sz="5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设计</a:t>
            </a:r>
            <a:endParaRPr lang="zh-CN" altLang="en-US" sz="5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FA43F6-4605-4C0A-81B1-10FE97950FCF}" type="slidenum">
              <a:rPr lang="zh-CN" altLang="en-US"/>
              <a:pPr>
                <a:defRPr/>
              </a:pPr>
              <a:t>1</a:t>
            </a:fld>
            <a:endParaRPr lang="zh-CN" altLang="en-US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79388" y="5949950"/>
            <a:ext cx="2952750" cy="765175"/>
            <a:chOff x="0" y="3702"/>
            <a:chExt cx="2426" cy="618"/>
          </a:xfrm>
        </p:grpSpPr>
        <p:pic>
          <p:nvPicPr>
            <p:cNvPr id="17414" name="Picture 3" descr="未命名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3702"/>
              <a:ext cx="748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5" name="Picture 4" descr="未命名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7" y="4020"/>
              <a:ext cx="176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 rot="10800000" flipV="1">
            <a:off x="323528" y="572148"/>
            <a:ext cx="82296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1" dirty="0">
                <a:solidFill>
                  <a:srgbClr val="FF0000"/>
                </a:solidFill>
              </a:rPr>
              <a:t>4.2 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PCB</a:t>
            </a:r>
            <a:r>
              <a:rPr lang="zh-CN" altLang="en-US" b="1" dirty="0">
                <a:solidFill>
                  <a:srgbClr val="FF0000"/>
                </a:solidFill>
              </a:rPr>
              <a:t>设计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35696" y="6093296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PCB</a:t>
            </a:r>
            <a:r>
              <a:rPr lang="zh-CN" altLang="en-US" sz="2800" b="1" dirty="0"/>
              <a:t>设计步骤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FA964FD-62E6-4A5D-A4AA-CD71067E8982}"/>
              </a:ext>
            </a:extLst>
          </p:cNvPr>
          <p:cNvSpPr/>
          <p:nvPr/>
        </p:nvSpPr>
        <p:spPr>
          <a:xfrm>
            <a:off x="499231" y="1991069"/>
            <a:ext cx="2232248" cy="72008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文件创建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223631F-DDAB-4E18-9436-E53BF6D88443}"/>
              </a:ext>
            </a:extLst>
          </p:cNvPr>
          <p:cNvSpPr/>
          <p:nvPr/>
        </p:nvSpPr>
        <p:spPr>
          <a:xfrm>
            <a:off x="3322204" y="1962402"/>
            <a:ext cx="2232248" cy="72008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导入元件封装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460A8F9-9362-45E9-98E0-D7FD0DFD3A01}"/>
              </a:ext>
            </a:extLst>
          </p:cNvPr>
          <p:cNvSpPr/>
          <p:nvPr/>
        </p:nvSpPr>
        <p:spPr>
          <a:xfrm>
            <a:off x="6379652" y="1962402"/>
            <a:ext cx="2232248" cy="72008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EDAF091-44CE-4300-8115-8D870E38CCE3}"/>
              </a:ext>
            </a:extLst>
          </p:cNvPr>
          <p:cNvSpPr/>
          <p:nvPr/>
        </p:nvSpPr>
        <p:spPr>
          <a:xfrm>
            <a:off x="522449" y="3476715"/>
            <a:ext cx="2232248" cy="72008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图纸参数设置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E4F44DD-16E9-4A5C-8B5D-EBEF276A679C}"/>
              </a:ext>
            </a:extLst>
          </p:cNvPr>
          <p:cNvSpPr/>
          <p:nvPr/>
        </p:nvSpPr>
        <p:spPr>
          <a:xfrm>
            <a:off x="3322204" y="3469237"/>
            <a:ext cx="2232248" cy="72008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原理图设计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封装参数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0A4C59C-539B-445A-ABA7-2C686350ED82}"/>
              </a:ext>
            </a:extLst>
          </p:cNvPr>
          <p:cNvSpPr/>
          <p:nvPr/>
        </p:nvSpPr>
        <p:spPr>
          <a:xfrm>
            <a:off x="6389303" y="3469237"/>
            <a:ext cx="2232248" cy="72008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布线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2F8C6E-BE86-44A2-8BEB-3B8E05EFF314}"/>
              </a:ext>
            </a:extLst>
          </p:cNvPr>
          <p:cNvSpPr/>
          <p:nvPr/>
        </p:nvSpPr>
        <p:spPr>
          <a:xfrm>
            <a:off x="549842" y="5013176"/>
            <a:ext cx="2232248" cy="72008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环境参数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E7ABA6A-DD75-49E2-B9F7-28F0C57713CC}"/>
              </a:ext>
            </a:extLst>
          </p:cNvPr>
          <p:cNvSpPr/>
          <p:nvPr/>
        </p:nvSpPr>
        <p:spPr>
          <a:xfrm>
            <a:off x="3313333" y="5023271"/>
            <a:ext cx="2232248" cy="72008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规划电路板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769F0FC-2D20-4AC6-97C5-2D408C73249F}"/>
              </a:ext>
            </a:extLst>
          </p:cNvPr>
          <p:cNvSpPr/>
          <p:nvPr/>
        </p:nvSpPr>
        <p:spPr>
          <a:xfrm>
            <a:off x="6374624" y="5023271"/>
            <a:ext cx="2232248" cy="72008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敷铜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409CFFEA-08BD-4148-BA45-BF4D2C770534}"/>
              </a:ext>
            </a:extLst>
          </p:cNvPr>
          <p:cNvSpPr/>
          <p:nvPr/>
        </p:nvSpPr>
        <p:spPr>
          <a:xfrm rot="5400000">
            <a:off x="1344497" y="2889082"/>
            <a:ext cx="612068" cy="37033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4BB385F0-BC7B-4436-A3C0-72C2746FD052}"/>
              </a:ext>
            </a:extLst>
          </p:cNvPr>
          <p:cNvSpPr/>
          <p:nvPr/>
        </p:nvSpPr>
        <p:spPr>
          <a:xfrm rot="5400000">
            <a:off x="1332539" y="4431792"/>
            <a:ext cx="612068" cy="37033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E780C0B1-038F-4647-B8CB-55928D84114F}"/>
              </a:ext>
            </a:extLst>
          </p:cNvPr>
          <p:cNvSpPr/>
          <p:nvPr/>
        </p:nvSpPr>
        <p:spPr>
          <a:xfrm rot="5400000">
            <a:off x="7199393" y="2932516"/>
            <a:ext cx="612068" cy="37033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AAA96436-5434-41C5-A688-87A098B7A88E}"/>
              </a:ext>
            </a:extLst>
          </p:cNvPr>
          <p:cNvSpPr/>
          <p:nvPr/>
        </p:nvSpPr>
        <p:spPr>
          <a:xfrm rot="5400000">
            <a:off x="7203758" y="4467631"/>
            <a:ext cx="612068" cy="37033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FFC1000-665E-4C8B-9C53-0E0D51782521}"/>
              </a:ext>
            </a:extLst>
          </p:cNvPr>
          <p:cNvSpPr/>
          <p:nvPr/>
        </p:nvSpPr>
        <p:spPr>
          <a:xfrm rot="16200000">
            <a:off x="4132294" y="2914294"/>
            <a:ext cx="612068" cy="37033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A5930A03-117B-4E83-B99B-59C04F6D3425}"/>
              </a:ext>
            </a:extLst>
          </p:cNvPr>
          <p:cNvSpPr/>
          <p:nvPr/>
        </p:nvSpPr>
        <p:spPr>
          <a:xfrm rot="16200000">
            <a:off x="4132294" y="4475815"/>
            <a:ext cx="612068" cy="37033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272448F7-E7A2-40A7-8D37-1AF24C543973}"/>
              </a:ext>
            </a:extLst>
          </p:cNvPr>
          <p:cNvSpPr/>
          <p:nvPr/>
        </p:nvSpPr>
        <p:spPr>
          <a:xfrm>
            <a:off x="5684599" y="2137277"/>
            <a:ext cx="612068" cy="37033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81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68760"/>
            <a:ext cx="8496944" cy="482453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• </a:t>
            </a:r>
            <a:r>
              <a:rPr lang="zh-CN" altLang="en-US" sz="2400" b="1" dirty="0"/>
              <a:t>打开创建的项目文件</a:t>
            </a:r>
            <a:r>
              <a:rPr lang="en-US" altLang="zh-CN" sz="2400" b="1" dirty="0" err="1"/>
              <a:t>xxx.PrjPCB</a:t>
            </a:r>
            <a:r>
              <a:rPr lang="zh-CN" altLang="en-US" sz="2400" b="1" dirty="0"/>
              <a:t>； 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• PCB</a:t>
            </a:r>
            <a:r>
              <a:rPr lang="zh-CN" altLang="en-US" sz="2400" b="1" dirty="0"/>
              <a:t>文件的创建 </a:t>
            </a:r>
            <a:endParaRPr lang="en-US" altLang="zh-CN" sz="24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zh-CN" altLang="en-US" sz="2400" b="1" dirty="0"/>
              <a:t>右键单击项目文件，选择</a:t>
            </a:r>
            <a:r>
              <a:rPr lang="zh-CN" altLang="en-US" sz="2400" b="1" dirty="0">
                <a:solidFill>
                  <a:schemeClr val="tx2"/>
                </a:solidFill>
              </a:rPr>
              <a:t>添加新的</a:t>
            </a:r>
            <a:r>
              <a:rPr lang="en-US" altLang="zh-CN" sz="2400" b="1" dirty="0">
                <a:solidFill>
                  <a:schemeClr val="tx2"/>
                </a:solidFill>
              </a:rPr>
              <a:t>…</a:t>
            </a:r>
            <a:r>
              <a:rPr lang="zh-CN" altLang="en-US" sz="2400" b="1" dirty="0">
                <a:solidFill>
                  <a:schemeClr val="tx2"/>
                </a:solidFill>
              </a:rPr>
              <a:t>到工程</a:t>
            </a:r>
            <a:r>
              <a:rPr lang="en-US" altLang="zh-CN" sz="2400" b="1" dirty="0"/>
              <a:t>→PCB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zh-CN" altLang="en-US" sz="2400" b="1" dirty="0"/>
              <a:t>软件在当前项目文件夹下建立了</a:t>
            </a:r>
            <a:r>
              <a:rPr lang="en-US" altLang="zh-CN" sz="2400" b="1" dirty="0"/>
              <a:t>PCB</a:t>
            </a:r>
            <a:r>
              <a:rPr lang="zh-CN" altLang="en-US" sz="2400" b="1" dirty="0"/>
              <a:t>文件</a:t>
            </a:r>
            <a:r>
              <a:rPr lang="en-US" altLang="zh-CN" sz="2400" b="1" dirty="0"/>
              <a:t>Pcb1.</a:t>
            </a:r>
            <a:r>
              <a:rPr lang="en-US" altLang="zh-CN" sz="2400" b="1" dirty="0">
                <a:solidFill>
                  <a:srgbClr val="FF0000"/>
                </a:solidFill>
              </a:rPr>
              <a:t>PcbDoc</a:t>
            </a:r>
            <a:r>
              <a:rPr lang="zh-CN" altLang="en-US" sz="2400" b="1" dirty="0"/>
              <a:t>；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• </a:t>
            </a:r>
            <a:r>
              <a:rPr lang="zh-CN" altLang="en-US" sz="2400" b="1" dirty="0"/>
              <a:t>右键单击</a:t>
            </a:r>
            <a:r>
              <a:rPr lang="en-US" altLang="zh-CN" sz="2400" b="1" dirty="0"/>
              <a:t>PCB</a:t>
            </a:r>
            <a:r>
              <a:rPr lang="zh-CN" altLang="en-US" sz="2400" b="1" dirty="0"/>
              <a:t>文件，选择</a:t>
            </a:r>
            <a:r>
              <a:rPr lang="zh-CN" altLang="en-US" sz="2400" b="1" dirty="0">
                <a:solidFill>
                  <a:schemeClr val="tx2"/>
                </a:solidFill>
              </a:rPr>
              <a:t>另存为</a:t>
            </a:r>
            <a:r>
              <a:rPr lang="zh-CN" altLang="en-US" sz="2400" b="1" dirty="0"/>
              <a:t>，检查路径，修改文件名为 “稳压电源”，保存文件；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• </a:t>
            </a:r>
            <a:r>
              <a:rPr lang="zh-CN" altLang="en-US" sz="2400" b="1" dirty="0"/>
              <a:t>保存项目文件。</a:t>
            </a:r>
          </a:p>
          <a:p>
            <a:pPr marL="400050" lvl="1" indent="0">
              <a:lnSpc>
                <a:spcPct val="150000"/>
              </a:lnSpc>
              <a:buNone/>
            </a:pP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39552" y="548680"/>
            <a:ext cx="731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4.2.1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创建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PCB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122451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241760" y="5783761"/>
            <a:ext cx="6696744" cy="5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PCB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编辑环境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0688"/>
            <a:ext cx="8833186" cy="4968667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 flipH="1">
            <a:off x="251520" y="4636579"/>
            <a:ext cx="1008000" cy="432000"/>
          </a:xfrm>
          <a:prstGeom prst="wedgeRoundRectCallout">
            <a:avLst>
              <a:gd name="adj1" fmla="val -42681"/>
              <a:gd name="adj2" fmla="val 103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状态栏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1439736" y="4420353"/>
            <a:ext cx="1512000" cy="432451"/>
          </a:xfrm>
          <a:prstGeom prst="wedgeRoundRectCallout">
            <a:avLst>
              <a:gd name="adj1" fmla="val -50836"/>
              <a:gd name="adj2" fmla="val 78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工作面板区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4932040" y="3105021"/>
            <a:ext cx="1512000" cy="432451"/>
          </a:xfrm>
          <a:prstGeom prst="wedgeRoundRectCallout">
            <a:avLst>
              <a:gd name="adj1" fmla="val -23377"/>
              <a:gd name="adj2" fmla="val 579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绘制工作区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5632402" y="1772816"/>
            <a:ext cx="1008000" cy="432048"/>
          </a:xfrm>
          <a:prstGeom prst="wedgeRoundRectCallout">
            <a:avLst>
              <a:gd name="adj1" fmla="val -53078"/>
              <a:gd name="adj2" fmla="val -1247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n-ea"/>
              </a:rPr>
              <a:t>工具栏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195736" y="1196752"/>
            <a:ext cx="1008112" cy="432048"/>
          </a:xfrm>
          <a:prstGeom prst="wedgeRoundRectCallout">
            <a:avLst>
              <a:gd name="adj1" fmla="val -59652"/>
              <a:gd name="adj2" fmla="val -957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菜单栏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4860032" y="4323984"/>
            <a:ext cx="1008000" cy="432000"/>
          </a:xfrm>
          <a:prstGeom prst="wedgeRoundRectCallout">
            <a:avLst>
              <a:gd name="adj1" fmla="val -39068"/>
              <a:gd name="adj2" fmla="val 1051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层显示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7572396" y="2214554"/>
            <a:ext cx="1008000" cy="432048"/>
          </a:xfrm>
          <a:prstGeom prst="wedgeRoundRectCallout">
            <a:avLst>
              <a:gd name="adj1" fmla="val 87529"/>
              <a:gd name="adj2" fmla="val -173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n-ea"/>
              </a:rPr>
              <a:t>侧边栏</a:t>
            </a:r>
          </a:p>
        </p:txBody>
      </p:sp>
    </p:spTree>
    <p:extLst>
      <p:ext uri="{BB962C8B-B14F-4D97-AF65-F5344CB8AC3E}">
        <p14:creationId xmlns:p14="http://schemas.microsoft.com/office/powerpoint/2010/main" val="10504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9552" y="332656"/>
            <a:ext cx="7257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4.2.2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图纸参数设置</a:t>
            </a:r>
          </a:p>
        </p:txBody>
      </p:sp>
      <p:sp>
        <p:nvSpPr>
          <p:cNvPr id="5" name="矩形 4"/>
          <p:cNvSpPr/>
          <p:nvPr/>
        </p:nvSpPr>
        <p:spPr>
          <a:xfrm>
            <a:off x="157071" y="4797152"/>
            <a:ext cx="49189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•</a:t>
            </a:r>
            <a:r>
              <a:rPr lang="zh-CN" altLang="en-US" sz="2400" b="1" dirty="0"/>
              <a:t>如果只需要设置单位，也可直接用</a:t>
            </a:r>
            <a:r>
              <a:rPr lang="zh-CN" altLang="en-US" sz="2400" b="1" dirty="0">
                <a:solidFill>
                  <a:srgbClr val="FF0000"/>
                </a:solidFill>
              </a:rPr>
              <a:t>快捷键</a:t>
            </a:r>
            <a:r>
              <a:rPr lang="en-US" altLang="zh-CN" sz="2400" b="1" dirty="0">
                <a:solidFill>
                  <a:srgbClr val="FF0000"/>
                </a:solidFill>
              </a:rPr>
              <a:t>Q</a:t>
            </a:r>
            <a:r>
              <a:rPr lang="zh-CN" altLang="en-US" sz="2400" b="1" dirty="0"/>
              <a:t>快速切换单位。</a:t>
            </a:r>
            <a:endParaRPr lang="en-US" altLang="zh-CN" sz="2400" b="1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42" y="1197336"/>
            <a:ext cx="3408158" cy="53509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411597" y="3475760"/>
            <a:ext cx="3096344" cy="5760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82419" y="1313472"/>
            <a:ext cx="44615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</a:t>
            </a:r>
            <a:r>
              <a:rPr lang="en-US" altLang="zh-CN" sz="2400" b="1" dirty="0"/>
              <a:t>•</a:t>
            </a:r>
            <a:r>
              <a:rPr lang="zh-CN" altLang="en-US" sz="2400" b="1" dirty="0"/>
              <a:t>通过绘制区右边的</a:t>
            </a:r>
            <a:r>
              <a:rPr lang="en-US" altLang="zh-CN" sz="2400" b="1" dirty="0"/>
              <a:t>Properties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</a:t>
            </a:r>
            <a:r>
              <a:rPr lang="zh-CN" altLang="en-US" sz="2400" b="1" dirty="0"/>
              <a:t>侧边栏可设置</a:t>
            </a:r>
            <a:r>
              <a:rPr lang="en-US" altLang="zh-CN" sz="2400" b="1" dirty="0"/>
              <a:t>Units</a:t>
            </a:r>
            <a:r>
              <a:rPr lang="zh-CN" altLang="en-US" sz="2400" b="1" dirty="0"/>
              <a:t>（单位）</a:t>
            </a:r>
            <a:endParaRPr lang="en-US" altLang="zh-CN" sz="2400" b="1" dirty="0"/>
          </a:p>
        </p:txBody>
      </p:sp>
      <p:sp>
        <p:nvSpPr>
          <p:cNvPr id="8" name="矩形 7"/>
          <p:cNvSpPr/>
          <p:nvPr/>
        </p:nvSpPr>
        <p:spPr>
          <a:xfrm>
            <a:off x="182418" y="2420888"/>
            <a:ext cx="4969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   Sheet Settings</a:t>
            </a:r>
            <a:r>
              <a:rPr lang="zh-CN" altLang="en-US" sz="2400" b="1" dirty="0"/>
              <a:t>（图纸参数）</a:t>
            </a:r>
            <a:endParaRPr lang="en-US" altLang="zh-CN" sz="2400" b="1" dirty="0"/>
          </a:p>
        </p:txBody>
      </p:sp>
      <p:sp>
        <p:nvSpPr>
          <p:cNvPr id="3" name="矩形 2"/>
          <p:cNvSpPr/>
          <p:nvPr/>
        </p:nvSpPr>
        <p:spPr>
          <a:xfrm>
            <a:off x="5375593" y="4941168"/>
            <a:ext cx="3168352" cy="15121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508104" y="6055686"/>
            <a:ext cx="1656184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23528" y="2971397"/>
            <a:ext cx="4839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zh-CN" altLang="en-US" sz="2400" b="1" dirty="0"/>
              <a:t>去掉</a:t>
            </a:r>
            <a:r>
              <a:rPr lang="en-US" altLang="zh-CN" sz="2400" b="1" dirty="0"/>
              <a:t>Get Size From Sheet Layer</a:t>
            </a:r>
            <a:r>
              <a:rPr lang="zh-CN" altLang="en-US" sz="2400" b="1" dirty="0"/>
              <a:t>（从图纸层获取尺寸）旁边的      即可设置。</a:t>
            </a:r>
            <a:endParaRPr lang="en-US" altLang="zh-CN" sz="2400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25" y="3692645"/>
            <a:ext cx="408365" cy="3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 animBg="1"/>
      <p:bldP spid="2" grpId="1" animBg="1"/>
      <p:bldP spid="7" grpId="0"/>
      <p:bldP spid="8" grpId="0"/>
      <p:bldP spid="3" grpId="0" animBg="1"/>
      <p:bldP spid="3" grpId="1" animBg="1"/>
      <p:bldP spid="9" grpId="0" animBg="1"/>
      <p:bldP spid="9" grpId="1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654599"/>
            <a:ext cx="52565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•</a:t>
            </a:r>
            <a:r>
              <a:rPr lang="zh-CN" altLang="en-US" sz="2400" b="1" dirty="0">
                <a:latin typeface="+mn-ea"/>
              </a:rPr>
              <a:t>图纸栅格设置</a:t>
            </a:r>
            <a:endParaRPr lang="en-US" altLang="zh-CN" sz="2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设置栅格可通过</a:t>
            </a:r>
            <a:r>
              <a:rPr lang="zh-CN" altLang="en-US" sz="2400" b="1" dirty="0">
                <a:solidFill>
                  <a:srgbClr val="FF0000"/>
                </a:solidFill>
              </a:rPr>
              <a:t>快捷键</a:t>
            </a:r>
            <a:r>
              <a:rPr lang="en-US" altLang="zh-CN" sz="2400" b="1" dirty="0">
                <a:solidFill>
                  <a:srgbClr val="FF0000"/>
                </a:solidFill>
              </a:rPr>
              <a:t>G</a:t>
            </a:r>
            <a:r>
              <a:rPr lang="zh-CN" altLang="en-US" sz="2400" b="1" dirty="0"/>
              <a:t>弹出对话框，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06669"/>
            <a:ext cx="2167428" cy="30042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61351" y="1181733"/>
            <a:ext cx="2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然后单击</a:t>
            </a:r>
            <a:r>
              <a:rPr lang="zh-CN" altLang="en-US" sz="2400" b="1" dirty="0">
                <a:solidFill>
                  <a:schemeClr val="tx2"/>
                </a:solidFill>
              </a:rPr>
              <a:t>栅格属性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107504" y="1771333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Cartesian Grid Editor</a:t>
            </a:r>
            <a:r>
              <a:rPr lang="zh-CN" altLang="en-US" sz="2400" b="1" dirty="0"/>
              <a:t>对话框进行设置，</a:t>
            </a:r>
          </a:p>
        </p:txBody>
      </p:sp>
      <p:sp>
        <p:nvSpPr>
          <p:cNvPr id="2" name="矩形 1"/>
          <p:cNvSpPr/>
          <p:nvPr/>
        </p:nvSpPr>
        <p:spPr>
          <a:xfrm>
            <a:off x="474732" y="5805264"/>
            <a:ext cx="2232248" cy="1761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731464" y="1750808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可设置图纸栅格以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76" y="3140968"/>
            <a:ext cx="5788104" cy="362196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9914" y="2340535"/>
            <a:ext cx="5224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Line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Dots</a:t>
            </a:r>
            <a:r>
              <a:rPr lang="zh-CN" altLang="en-US" sz="2400" b="1" dirty="0"/>
              <a:t>或</a:t>
            </a:r>
            <a:r>
              <a:rPr lang="en-US" altLang="zh-CN" sz="2400" b="1" dirty="0"/>
              <a:t>Do no Draw</a:t>
            </a:r>
            <a:r>
              <a:rPr lang="zh-CN" altLang="en-US" sz="2400" b="1" dirty="0"/>
              <a:t>方式显示，</a:t>
            </a:r>
          </a:p>
        </p:txBody>
      </p:sp>
      <p:sp>
        <p:nvSpPr>
          <p:cNvPr id="17" name="矩形 16"/>
          <p:cNvSpPr/>
          <p:nvPr/>
        </p:nvSpPr>
        <p:spPr>
          <a:xfrm>
            <a:off x="5241437" y="2321111"/>
            <a:ext cx="3651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并可以点击联动按钮分</a:t>
            </a:r>
          </a:p>
        </p:txBody>
      </p:sp>
      <p:sp>
        <p:nvSpPr>
          <p:cNvPr id="18" name="矩形 17"/>
          <p:cNvSpPr/>
          <p:nvPr/>
        </p:nvSpPr>
        <p:spPr>
          <a:xfrm>
            <a:off x="79106" y="2937467"/>
            <a:ext cx="3177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别设置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Y</a:t>
            </a:r>
            <a:r>
              <a:rPr lang="zh-CN" altLang="en-US" sz="2400" b="1" dirty="0"/>
              <a:t>的步进值。</a:t>
            </a:r>
          </a:p>
        </p:txBody>
      </p:sp>
      <p:sp>
        <p:nvSpPr>
          <p:cNvPr id="5" name="矩形 4"/>
          <p:cNvSpPr/>
          <p:nvPr/>
        </p:nvSpPr>
        <p:spPr>
          <a:xfrm>
            <a:off x="6012160" y="3472473"/>
            <a:ext cx="1512168" cy="88402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44008" y="4509120"/>
            <a:ext cx="288032" cy="50405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H="1">
            <a:off x="7524328" y="1180505"/>
            <a:ext cx="950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调出</a:t>
            </a:r>
          </a:p>
        </p:txBody>
      </p:sp>
    </p:spTree>
    <p:extLst>
      <p:ext uri="{BB962C8B-B14F-4D97-AF65-F5344CB8AC3E}">
        <p14:creationId xmlns:p14="http://schemas.microsoft.com/office/powerpoint/2010/main" val="10577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2" grpId="0" animBg="1"/>
      <p:bldP spid="12" grpId="0"/>
      <p:bldP spid="16" grpId="0"/>
      <p:bldP spid="17" grpId="0"/>
      <p:bldP spid="18" grpId="0"/>
      <p:bldP spid="5" grpId="0" animBg="1"/>
      <p:bldP spid="5" grpId="1" animBg="1"/>
      <p:bldP spid="6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457200" y="620688"/>
            <a:ext cx="8229600" cy="50405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4.2.3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PCB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</a:rPr>
              <a:t>编辑环境参数设置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96752"/>
            <a:ext cx="2478450" cy="4320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61" y="1124744"/>
            <a:ext cx="7969223" cy="5081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43609" y="6462340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3027DD"/>
                </a:solidFill>
              </a:rPr>
              <a:t>环境参数可选默认，也可根据个人需要设置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64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4.2.4 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规划电路板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45613" y="1805593"/>
            <a:ext cx="9144000" cy="5040559"/>
          </a:xfrm>
        </p:spPr>
        <p:txBody>
          <a:bodyPr rtlCol="0">
            <a:no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400" b="1" dirty="0"/>
              <a:t>     1. </a:t>
            </a:r>
            <a:r>
              <a:rPr lang="zh-CN" altLang="en-US" sz="2400" b="1" dirty="0"/>
              <a:t>板层结构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07587" y="6965191"/>
            <a:ext cx="2133600" cy="365125"/>
          </a:xfrm>
        </p:spPr>
        <p:txBody>
          <a:bodyPr/>
          <a:lstStyle/>
          <a:p>
            <a:pPr>
              <a:defRPr/>
            </a:pPr>
            <a:fld id="{245FBE03-7C4E-44CC-B662-655645C14026}" type="slidenum">
              <a:rPr lang="zh-CN" altLang="en-US"/>
              <a:pPr>
                <a:defRPr/>
              </a:pPr>
              <a:t>16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56" y="2539336"/>
            <a:ext cx="7236296" cy="3427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5993" y="2581079"/>
            <a:ext cx="91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信号层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-34773" y="3155457"/>
            <a:ext cx="181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中间层，电源地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1129" y="3687859"/>
            <a:ext cx="96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机械层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8791" y="4283192"/>
            <a:ext cx="14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遮盖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阻焊层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1129" y="493367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丝印层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11587" y="5538057"/>
            <a:ext cx="101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其他层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41939" y="629673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钻孔层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86427" y="6301880"/>
            <a:ext cx="139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禁止布线层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094339" y="5966674"/>
            <a:ext cx="0" cy="3300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534499" y="5966674"/>
            <a:ext cx="0" cy="3300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5" idx="3"/>
          </p:cNvCxnSpPr>
          <p:nvPr/>
        </p:nvCxnSpPr>
        <p:spPr>
          <a:xfrm flipV="1">
            <a:off x="1408778" y="2760223"/>
            <a:ext cx="446278" cy="55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236361" y="3865816"/>
            <a:ext cx="669418" cy="241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92965" y="5088136"/>
            <a:ext cx="60255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236361" y="5698413"/>
            <a:ext cx="6186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573401" y="4463552"/>
            <a:ext cx="274620" cy="43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703899" y="3331113"/>
            <a:ext cx="147639" cy="56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20527" y="1752844"/>
            <a:ext cx="5687654" cy="70788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000" b="1" dirty="0"/>
              <a:t>机械层，一般用于描述电路板机械结构，标注及加工生产信息等。但不能完成电气连接特性。</a:t>
            </a:r>
            <a:endParaRPr lang="zh-CN" altLang="en-US" sz="20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2208859" y="1779851"/>
            <a:ext cx="5970144" cy="40011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信号层</a:t>
            </a:r>
            <a:r>
              <a:rPr lang="zh-CN" altLang="zh-CN" sz="2000" b="1" dirty="0"/>
              <a:t>主要的功能是利用铜箔走线完成电气连接。</a:t>
            </a:r>
            <a:endParaRPr lang="zh-CN" altLang="en-US" sz="2000" b="1" dirty="0"/>
          </a:p>
        </p:txBody>
      </p:sp>
      <p:sp>
        <p:nvSpPr>
          <p:cNvPr id="19" name="圆角右箭头 18"/>
          <p:cNvSpPr/>
          <p:nvPr/>
        </p:nvSpPr>
        <p:spPr>
          <a:xfrm>
            <a:off x="916273" y="1765849"/>
            <a:ext cx="1285683" cy="7315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角右箭头 19"/>
          <p:cNvSpPr/>
          <p:nvPr/>
        </p:nvSpPr>
        <p:spPr>
          <a:xfrm>
            <a:off x="761782" y="1744140"/>
            <a:ext cx="900000" cy="150548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圆角右箭头 20"/>
          <p:cNvSpPr/>
          <p:nvPr/>
        </p:nvSpPr>
        <p:spPr>
          <a:xfrm>
            <a:off x="761397" y="1660331"/>
            <a:ext cx="900000" cy="192433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01824" y="1478181"/>
            <a:ext cx="6654041" cy="101566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000" b="1" dirty="0"/>
              <a:t>中间层，或者叫内部电源和接地层，这层也是使用铜箔，但是只是连接电源和地线网络，通常都是整个层上铺上电源网络或者地线网络，和别的层通过过孔连接</a:t>
            </a:r>
            <a:r>
              <a:rPr lang="zh-CN" altLang="en-US" sz="2000" b="1" dirty="0"/>
              <a:t>。</a:t>
            </a:r>
          </a:p>
        </p:txBody>
      </p:sp>
      <p:sp>
        <p:nvSpPr>
          <p:cNvPr id="23" name="圆角右箭头 22"/>
          <p:cNvSpPr/>
          <p:nvPr/>
        </p:nvSpPr>
        <p:spPr>
          <a:xfrm>
            <a:off x="761012" y="1760116"/>
            <a:ext cx="900000" cy="248563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208859" y="1765503"/>
            <a:ext cx="6882493" cy="40011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000" b="1" dirty="0"/>
              <a:t>遮盖层或者叫阻焊层，用于保护铜线，也可以防止焊接错误</a:t>
            </a:r>
            <a:r>
              <a:rPr lang="zh-CN" altLang="en-US" sz="2000" b="1" dirty="0"/>
              <a:t>。</a:t>
            </a:r>
          </a:p>
        </p:txBody>
      </p:sp>
      <p:sp>
        <p:nvSpPr>
          <p:cNvPr id="27" name="圆角右箭头 26"/>
          <p:cNvSpPr/>
          <p:nvPr/>
        </p:nvSpPr>
        <p:spPr>
          <a:xfrm>
            <a:off x="737997" y="1797799"/>
            <a:ext cx="900000" cy="306964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圆角右箭头 28"/>
          <p:cNvSpPr/>
          <p:nvPr/>
        </p:nvSpPr>
        <p:spPr>
          <a:xfrm>
            <a:off x="716139" y="1760116"/>
            <a:ext cx="900000" cy="38342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201752" y="1625963"/>
            <a:ext cx="6716724" cy="70788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000" b="1" dirty="0"/>
              <a:t>丝印层用于电路板上印刷元件符号、文字等内容，使得电路板在装配时可以迅速找到元件的对应位置</a:t>
            </a:r>
            <a:r>
              <a:rPr lang="zh-CN" altLang="en-US" sz="2000" b="1" dirty="0"/>
              <a:t>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182858" y="1169535"/>
            <a:ext cx="6915529" cy="136465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000" b="1" dirty="0"/>
              <a:t>钻孔层用于描述钻孔信息，禁止布线层用于定义布线区域，元件不能在禁止布线封闭区域外布线，只能在其内部布线。</a:t>
            </a:r>
            <a:r>
              <a:rPr lang="en-US" altLang="zh-CN" sz="2000" b="1" dirty="0" err="1"/>
              <a:t>Mutli</a:t>
            </a:r>
            <a:r>
              <a:rPr lang="en-US" altLang="zh-CN" sz="2000" b="1" dirty="0"/>
              <a:t>-layer</a:t>
            </a:r>
            <a:r>
              <a:rPr lang="zh-CN" altLang="zh-CN" sz="2000" b="1" dirty="0"/>
              <a:t>多层用于放置穿过多层的</a:t>
            </a:r>
            <a:r>
              <a:rPr lang="en-US" altLang="zh-CN" sz="2000" b="1" dirty="0"/>
              <a:t>PCB</a:t>
            </a:r>
            <a:r>
              <a:rPr lang="zh-CN" altLang="zh-CN" sz="2000" b="1" dirty="0"/>
              <a:t>元件，也用于显示穿越多层的加工信息。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3009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8" grpId="0" animBg="1"/>
      <p:bldP spid="28" grpId="1" animBg="1"/>
      <p:bldP spid="23" grpId="0" animBg="1"/>
      <p:bldP spid="23" grpId="1" animBg="1"/>
      <p:bldP spid="30" grpId="0" animBg="1"/>
      <p:bldP spid="30" grpId="1" animBg="1"/>
      <p:bldP spid="27" grpId="0" animBg="1"/>
      <p:bldP spid="27" grpId="1" animBg="1"/>
      <p:bldP spid="29" grpId="0" animBg="1"/>
      <p:bldP spid="33" grpId="0" animBg="1"/>
      <p:bldP spid="33" grpId="1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7776864" cy="694855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4.2.4 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规划电路板</a:t>
            </a:r>
          </a:p>
        </p:txBody>
      </p:sp>
      <p:sp>
        <p:nvSpPr>
          <p:cNvPr id="35" name="矩形 34"/>
          <p:cNvSpPr/>
          <p:nvPr/>
        </p:nvSpPr>
        <p:spPr>
          <a:xfrm>
            <a:off x="179512" y="829805"/>
            <a:ext cx="87221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>
              <a:lnSpc>
                <a:spcPct val="150000"/>
              </a:lnSpc>
            </a:pPr>
            <a:r>
              <a:rPr lang="zh-CN" altLang="en-US" sz="2000" b="1" dirty="0"/>
              <a:t> </a:t>
            </a:r>
            <a:r>
              <a:rPr lang="en-US" altLang="zh-CN" sz="2000" b="1" dirty="0"/>
              <a:t>• </a:t>
            </a:r>
            <a:r>
              <a:rPr lang="zh-CN" altLang="en-US" sz="2000" b="1" dirty="0"/>
              <a:t>绘制板框（设置电路板外形）</a:t>
            </a:r>
            <a:endParaRPr lang="en-US" altLang="zh-CN" sz="2000" b="1" dirty="0"/>
          </a:p>
          <a:p>
            <a:pPr marL="57150">
              <a:lnSpc>
                <a:spcPct val="150000"/>
              </a:lnSpc>
            </a:pPr>
            <a:r>
              <a:rPr lang="zh-CN" altLang="en-US" sz="2000" b="1" dirty="0"/>
              <a:t>   例：绘制一个</a:t>
            </a:r>
            <a:r>
              <a:rPr lang="en-US" altLang="zh-CN" sz="2000" b="1" dirty="0"/>
              <a:t>50*40mm</a:t>
            </a:r>
            <a:r>
              <a:rPr lang="zh-CN" altLang="en-US" sz="2000" b="1" dirty="0"/>
              <a:t>的板框，首先通过</a:t>
            </a:r>
            <a:r>
              <a:rPr lang="zh-CN" altLang="en-US" sz="2000" b="1" dirty="0">
                <a:solidFill>
                  <a:srgbClr val="FF0000"/>
                </a:solidFill>
              </a:rPr>
              <a:t>快捷键</a:t>
            </a:r>
            <a:r>
              <a:rPr lang="en-US" altLang="zh-CN" sz="2000" b="1" dirty="0">
                <a:solidFill>
                  <a:srgbClr val="FF0000"/>
                </a:solidFill>
              </a:rPr>
              <a:t>Q</a:t>
            </a:r>
            <a:r>
              <a:rPr lang="zh-CN" altLang="en-US" sz="2000" b="1" dirty="0"/>
              <a:t>将单位设置为毫米，</a:t>
            </a:r>
            <a:endParaRPr lang="en-US" altLang="zh-CN" sz="2000" b="1" dirty="0">
              <a:solidFill>
                <a:schemeClr val="tx2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423507"/>
            <a:ext cx="3106592" cy="1221693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95536" y="2673227"/>
            <a:ext cx="86409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>
              <a:lnSpc>
                <a:spcPct val="150000"/>
              </a:lnSpc>
            </a:pPr>
            <a:r>
              <a:rPr lang="zh-CN" altLang="en-US" sz="2000" b="1" dirty="0"/>
              <a:t>也可通过</a:t>
            </a:r>
            <a:r>
              <a:rPr lang="zh-CN" altLang="en-US" sz="2000" b="1" dirty="0">
                <a:solidFill>
                  <a:srgbClr val="FF0000"/>
                </a:solidFill>
              </a:rPr>
              <a:t>快捷键</a:t>
            </a:r>
            <a:r>
              <a:rPr lang="en-US" altLang="zh-CN" sz="2000" b="1" dirty="0">
                <a:solidFill>
                  <a:srgbClr val="FF0000"/>
                </a:solidFill>
              </a:rPr>
              <a:t>G</a:t>
            </a:r>
            <a:r>
              <a:rPr lang="zh-CN" altLang="en-US" sz="2000" b="1" dirty="0"/>
              <a:t>弹出的对话框</a:t>
            </a:r>
            <a:r>
              <a:rPr lang="zh-CN" altLang="en-US" sz="2000" b="1" dirty="0">
                <a:solidFill>
                  <a:schemeClr val="tx2"/>
                </a:solidFill>
              </a:rPr>
              <a:t>设置全局捕捉栅格</a:t>
            </a:r>
            <a:r>
              <a:rPr lang="zh-CN" altLang="en-US" sz="2000" b="1" dirty="0"/>
              <a:t>（即步进值）为</a:t>
            </a:r>
            <a:r>
              <a:rPr lang="en-US" altLang="zh-CN" sz="2000" b="1" dirty="0"/>
              <a:t>10mm</a:t>
            </a:r>
            <a:r>
              <a:rPr lang="zh-CN" altLang="en-US" sz="2000" b="1" dirty="0"/>
              <a:t>。</a:t>
            </a:r>
            <a:endParaRPr lang="en-US" altLang="zh-CN" sz="2000" b="1" dirty="0">
              <a:solidFill>
                <a:schemeClr val="tx2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74904"/>
            <a:ext cx="2721669" cy="3424722"/>
          </a:xfrm>
          <a:prstGeom prst="rect">
            <a:avLst/>
          </a:prstGeom>
        </p:spPr>
      </p:pic>
      <p:sp>
        <p:nvSpPr>
          <p:cNvPr id="41" name="圆角矩形标注 40"/>
          <p:cNvSpPr/>
          <p:nvPr/>
        </p:nvSpPr>
        <p:spPr>
          <a:xfrm>
            <a:off x="3203848" y="3975049"/>
            <a:ext cx="1907704" cy="648072"/>
          </a:xfrm>
          <a:prstGeom prst="wedgeRoundRectCallout">
            <a:avLst>
              <a:gd name="adj1" fmla="val -118190"/>
              <a:gd name="adj2" fmla="val 153586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+mn-ea"/>
              </a:rPr>
              <a:t>双击调出</a:t>
            </a:r>
            <a:r>
              <a:rPr lang="en-US" altLang="zh-CN" sz="1600" b="1" dirty="0"/>
              <a:t>Cartesian Grid Editor</a:t>
            </a:r>
            <a:r>
              <a:rPr lang="zh-CN" altLang="en-US" sz="1600" b="1" dirty="0"/>
              <a:t>对话框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084168" y="580526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全局捕捉栅格</a:t>
            </a:r>
          </a:p>
        </p:txBody>
      </p:sp>
      <p:sp>
        <p:nvSpPr>
          <p:cNvPr id="43" name="矩形 42"/>
          <p:cNvSpPr/>
          <p:nvPr/>
        </p:nvSpPr>
        <p:spPr>
          <a:xfrm>
            <a:off x="1" y="1717317"/>
            <a:ext cx="87484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>
              <a:lnSpc>
                <a:spcPct val="150000"/>
              </a:lnSpc>
            </a:pPr>
            <a:r>
              <a:rPr lang="zh-CN" altLang="en-US" sz="2000" b="1" dirty="0"/>
              <a:t>通过双击绘制区右边</a:t>
            </a:r>
            <a:r>
              <a:rPr lang="en-US" altLang="zh-CN" sz="2000" b="1" dirty="0"/>
              <a:t>Properties</a:t>
            </a:r>
            <a:r>
              <a:rPr lang="zh-CN" altLang="en-US" sz="2000" b="1" dirty="0"/>
              <a:t>页面的</a:t>
            </a:r>
            <a:r>
              <a:rPr lang="en-US" altLang="zh-CN" sz="2000" b="1" dirty="0"/>
              <a:t>Grid Manager</a:t>
            </a:r>
            <a:r>
              <a:rPr lang="zh-CN" altLang="en-US" sz="2000" b="1" dirty="0"/>
              <a:t>栏调出</a:t>
            </a:r>
            <a:r>
              <a:rPr lang="en-US" altLang="zh-CN" sz="2000" b="1" dirty="0"/>
              <a:t>Cartesian Grid Editor</a:t>
            </a:r>
            <a:r>
              <a:rPr lang="zh-CN" altLang="en-US" sz="2000" b="1" dirty="0"/>
              <a:t>对话框，设置</a:t>
            </a:r>
            <a:r>
              <a:rPr lang="zh-CN" altLang="en-US" sz="2000" b="1" dirty="0">
                <a:solidFill>
                  <a:schemeClr val="tx2"/>
                </a:solidFill>
              </a:rPr>
              <a:t>步进值</a:t>
            </a:r>
            <a:r>
              <a:rPr lang="zh-CN" altLang="en-US" sz="2000" b="1" dirty="0"/>
              <a:t>为</a:t>
            </a:r>
            <a:r>
              <a:rPr lang="en-US" altLang="zh-CN" sz="2000" b="1" dirty="0"/>
              <a:t>10mm</a:t>
            </a:r>
            <a:r>
              <a:rPr lang="zh-CN" altLang="en-US" sz="2000" b="1" dirty="0"/>
              <a:t>，</a:t>
            </a:r>
            <a:r>
              <a:rPr lang="zh-CN" altLang="en-US" sz="2000" b="1" dirty="0">
                <a:solidFill>
                  <a:schemeClr val="tx2"/>
                </a:solidFill>
              </a:rPr>
              <a:t>显示</a:t>
            </a:r>
            <a:r>
              <a:rPr lang="zh-CN" altLang="en-US" sz="2000" b="1" dirty="0"/>
              <a:t>选择</a:t>
            </a:r>
            <a:r>
              <a:rPr lang="en-US" altLang="zh-CN" sz="2000" b="1" dirty="0"/>
              <a:t>Lines</a:t>
            </a:r>
            <a:r>
              <a:rPr lang="zh-CN" altLang="en-US" sz="2000" b="1" dirty="0"/>
              <a:t>。</a:t>
            </a:r>
            <a:endParaRPr lang="en-US" altLang="zh-CN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96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1" grpId="0" animBg="1"/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27884"/>
            <a:ext cx="84947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    这时需要将层显示</a:t>
            </a:r>
            <a:r>
              <a:rPr lang="zh-CN" altLang="zh-CN" sz="2000" b="1" dirty="0"/>
              <a:t>切换到</a:t>
            </a:r>
            <a:r>
              <a:rPr lang="en-US" altLang="zh-CN" sz="2000" b="1" dirty="0"/>
              <a:t>Mechanical1</a:t>
            </a:r>
            <a:r>
              <a:rPr lang="zh-CN" altLang="zh-CN" sz="2000" b="1" dirty="0"/>
              <a:t>（机械层），然后点击</a:t>
            </a:r>
            <a:r>
              <a:rPr lang="zh-CN" altLang="en-US" sz="2000" b="1" dirty="0"/>
              <a:t>菜单命令</a:t>
            </a:r>
            <a:r>
              <a:rPr lang="zh-CN" altLang="zh-CN" sz="2000" b="1" dirty="0">
                <a:solidFill>
                  <a:schemeClr val="tx2"/>
                </a:solidFill>
              </a:rPr>
              <a:t>放置</a:t>
            </a:r>
            <a:r>
              <a:rPr lang="en-US" altLang="zh-CN" sz="2000" b="1" dirty="0">
                <a:latin typeface="+mj-lt"/>
              </a:rPr>
              <a:t>→</a:t>
            </a:r>
            <a:r>
              <a:rPr lang="zh-CN" altLang="zh-CN" sz="2000" b="1" dirty="0">
                <a:solidFill>
                  <a:schemeClr val="tx2"/>
                </a:solidFill>
              </a:rPr>
              <a:t>线</a:t>
            </a:r>
            <a:r>
              <a:rPr lang="zh-CN" altLang="en-US" sz="2000" b="1" dirty="0">
                <a:solidFill>
                  <a:schemeClr val="tx2"/>
                </a:solidFill>
              </a:rPr>
              <a:t>条</a:t>
            </a:r>
            <a:r>
              <a:rPr lang="zh-CN" altLang="en-US" sz="2000" b="1" dirty="0"/>
              <a:t>或者工具栏的</a:t>
            </a:r>
            <a:r>
              <a:rPr lang="zh-CN" altLang="en-US" sz="2000" b="1" dirty="0">
                <a:solidFill>
                  <a:schemeClr val="tx2"/>
                </a:solidFill>
              </a:rPr>
              <a:t>       </a:t>
            </a:r>
            <a:r>
              <a:rPr lang="zh-CN" altLang="en-US" sz="2000" b="1" dirty="0"/>
              <a:t>图标</a:t>
            </a:r>
            <a:r>
              <a:rPr lang="zh-CN" altLang="zh-CN" sz="2000" b="1" dirty="0"/>
              <a:t>开始绘制板框</a:t>
            </a:r>
            <a:r>
              <a:rPr lang="zh-CN" altLang="en-US" sz="2000" b="1" dirty="0"/>
              <a:t>，板框完成后单击鼠标右键退出放置线条模式。</a:t>
            </a:r>
            <a:endParaRPr lang="en-US" altLang="zh-CN" sz="2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39" y="1491536"/>
            <a:ext cx="433725" cy="3500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3" y="2427712"/>
            <a:ext cx="2415572" cy="43697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800503"/>
            <a:ext cx="4984825" cy="31487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404664"/>
            <a:ext cx="5857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规划电路板</a:t>
            </a:r>
          </a:p>
        </p:txBody>
      </p:sp>
    </p:spTree>
    <p:extLst>
      <p:ext uri="{BB962C8B-B14F-4D97-AF65-F5344CB8AC3E}">
        <p14:creationId xmlns:p14="http://schemas.microsoft.com/office/powerpoint/2010/main" val="674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>
            <a:spLocks/>
          </p:cNvSpPr>
          <p:nvPr/>
        </p:nvSpPr>
        <p:spPr>
          <a:xfrm>
            <a:off x="0" y="898467"/>
            <a:ext cx="8892480" cy="22481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 </a:t>
            </a:r>
            <a:r>
              <a:rPr lang="en-US" altLang="zh-CN" sz="2400" b="1" dirty="0"/>
              <a:t>• </a:t>
            </a:r>
            <a:r>
              <a:rPr lang="zh-CN" altLang="en-US" sz="2400" b="1" dirty="0"/>
              <a:t>切割板框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       首先框选画好的板框，单击菜单里的</a:t>
            </a:r>
            <a:r>
              <a:rPr lang="zh-CN" altLang="en-US" sz="2000" b="1" dirty="0">
                <a:solidFill>
                  <a:schemeClr val="tx2"/>
                </a:solidFill>
              </a:rPr>
              <a:t>设计</a:t>
            </a:r>
            <a:r>
              <a:rPr lang="en-US" altLang="zh-CN" sz="2000" b="1" dirty="0"/>
              <a:t>→</a:t>
            </a:r>
            <a:r>
              <a:rPr lang="zh-CN" altLang="en-US" sz="2000" b="1" dirty="0">
                <a:solidFill>
                  <a:schemeClr val="tx2"/>
                </a:solidFill>
              </a:rPr>
              <a:t>板子形状</a:t>
            </a:r>
            <a:r>
              <a:rPr lang="en-US" altLang="zh-CN" sz="2000" b="1" dirty="0"/>
              <a:t>→</a:t>
            </a:r>
            <a:r>
              <a:rPr lang="zh-CN" altLang="en-US" sz="2000" b="1" dirty="0">
                <a:solidFill>
                  <a:schemeClr val="tx2"/>
                </a:solidFill>
              </a:rPr>
              <a:t>按照选择对象定义</a:t>
            </a:r>
            <a:r>
              <a:rPr lang="zh-CN" altLang="en-US" sz="2000" b="1" dirty="0"/>
              <a:t>切割板框，也可以用</a:t>
            </a:r>
            <a:r>
              <a:rPr lang="zh-CN" altLang="en-US" sz="2000" b="1" dirty="0">
                <a:solidFill>
                  <a:srgbClr val="FF0000"/>
                </a:solidFill>
              </a:rPr>
              <a:t>快捷键</a:t>
            </a:r>
            <a:r>
              <a:rPr lang="en-US" altLang="zh-CN" sz="2000" b="1" dirty="0">
                <a:solidFill>
                  <a:srgbClr val="FF0000"/>
                </a:solidFill>
              </a:rPr>
              <a:t>DSD</a:t>
            </a:r>
            <a:r>
              <a:rPr lang="zh-CN" altLang="en-US" sz="2000" b="1" dirty="0"/>
              <a:t>切割板框。</a:t>
            </a:r>
            <a:endParaRPr lang="en-US" altLang="zh-CN" sz="2000" b="1" dirty="0"/>
          </a:p>
        </p:txBody>
      </p:sp>
      <p:sp>
        <p:nvSpPr>
          <p:cNvPr id="4" name="矩形 3"/>
          <p:cNvSpPr/>
          <p:nvPr/>
        </p:nvSpPr>
        <p:spPr>
          <a:xfrm>
            <a:off x="78426" y="2385472"/>
            <a:ext cx="279042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     执行菜单命令</a:t>
            </a:r>
            <a:r>
              <a:rPr lang="zh-CN" altLang="en-US" sz="2000" b="1" dirty="0">
                <a:solidFill>
                  <a:schemeClr val="tx2"/>
                </a:solidFill>
              </a:rPr>
              <a:t>视图</a:t>
            </a:r>
            <a:r>
              <a:rPr lang="en-US" altLang="zh-CN" sz="2000" b="1" dirty="0">
                <a:latin typeface="+mj-lt"/>
              </a:rPr>
              <a:t>→</a:t>
            </a:r>
            <a:r>
              <a:rPr lang="en-US" altLang="zh-CN" sz="2000" b="1" dirty="0"/>
              <a:t> </a:t>
            </a:r>
            <a:r>
              <a:rPr lang="zh-CN" altLang="en-US" sz="2000" b="1" dirty="0">
                <a:solidFill>
                  <a:schemeClr val="tx2"/>
                </a:solidFill>
              </a:rPr>
              <a:t>适合板子</a:t>
            </a:r>
            <a:r>
              <a:rPr lang="zh-CN" altLang="en-US" sz="2000" b="1" dirty="0"/>
              <a:t>可将板子显示在绘图区域。再用</a:t>
            </a:r>
            <a:r>
              <a:rPr lang="en-US" altLang="zh-CN" sz="2000" b="1" dirty="0"/>
              <a:t>Ctrl</a:t>
            </a:r>
            <a:r>
              <a:rPr lang="zh-CN" altLang="en-US" sz="2000" b="1" dirty="0"/>
              <a:t>加鼠标滚轮的方法调整。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80112" y="623788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切割板框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2" y="4699973"/>
            <a:ext cx="2790428" cy="21252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74" y="2420888"/>
            <a:ext cx="5957463" cy="36724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404664"/>
            <a:ext cx="5857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规划电路板</a:t>
            </a:r>
          </a:p>
        </p:txBody>
      </p:sp>
    </p:spTree>
    <p:extLst>
      <p:ext uri="{BB962C8B-B14F-4D97-AF65-F5344CB8AC3E}">
        <p14:creationId xmlns:p14="http://schemas.microsoft.com/office/powerpoint/2010/main" val="301893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4.1  </a:t>
            </a:r>
            <a:r>
              <a:rPr lang="zh-CN" altLang="en-US" b="1" dirty="0">
                <a:solidFill>
                  <a:srgbClr val="FF0000"/>
                </a:solidFill>
              </a:rPr>
              <a:t>印制板种类及构成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4298" y="1325305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4.1.1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印制电路板的种类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CC50F3-BCCF-41C1-A224-63E92CEA4EF2}"/>
              </a:ext>
            </a:extLst>
          </p:cNvPr>
          <p:cNvSpPr/>
          <p:nvPr/>
        </p:nvSpPr>
        <p:spPr>
          <a:xfrm>
            <a:off x="611560" y="2011153"/>
            <a:ext cx="1296144" cy="45715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单面板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915558-E4AD-4F51-A02C-2994B2FCE835}"/>
              </a:ext>
            </a:extLst>
          </p:cNvPr>
          <p:cNvSpPr txBox="1"/>
          <p:nvPr/>
        </p:nvSpPr>
        <p:spPr>
          <a:xfrm>
            <a:off x="534380" y="2599457"/>
            <a:ext cx="807524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单面敷铜的电路板，板子中所有元件都集中放置在电路板没有敷铜的一面上，这一面叫做元器件面，敷铜导线和焊盘集中中另一面叫做焊接面。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单面板结构比较简单，制作成本低，常用于制作一些电路较为简单的电路板。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单面板只能单面布线，且布线不允许交叉。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7AEC745-A179-43A3-BBFD-6C3829FF01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4" y="4675393"/>
            <a:ext cx="1994584" cy="161173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6CEA2AE-9757-4D4B-88D1-547BD8B5579A}"/>
              </a:ext>
            </a:extLst>
          </p:cNvPr>
          <p:cNvSpPr/>
          <p:nvPr/>
        </p:nvSpPr>
        <p:spPr>
          <a:xfrm>
            <a:off x="3955251" y="4946877"/>
            <a:ext cx="4248472" cy="72008"/>
          </a:xfrm>
          <a:prstGeom prst="rect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E8593A-97DD-4625-AB3D-AF45A8AB6798}"/>
              </a:ext>
            </a:extLst>
          </p:cNvPr>
          <p:cNvSpPr/>
          <p:nvPr/>
        </p:nvSpPr>
        <p:spPr>
          <a:xfrm>
            <a:off x="3955251" y="5018885"/>
            <a:ext cx="4248472" cy="369333"/>
          </a:xfrm>
          <a:prstGeom prst="rect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0D3812-2693-4CBC-8BBB-32FC8449E813}"/>
              </a:ext>
            </a:extLst>
          </p:cNvPr>
          <p:cNvSpPr txBox="1"/>
          <p:nvPr/>
        </p:nvSpPr>
        <p:spPr>
          <a:xfrm>
            <a:off x="5220072" y="624576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单面板示意图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BCB277A-E062-44C8-A50B-47FA332AF1FD}"/>
              </a:ext>
            </a:extLst>
          </p:cNvPr>
          <p:cNvCxnSpPr/>
          <p:nvPr/>
        </p:nvCxnSpPr>
        <p:spPr>
          <a:xfrm flipH="1" flipV="1">
            <a:off x="4254103" y="4724732"/>
            <a:ext cx="432048" cy="25899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683D631-E706-4A0B-B728-E0E5E7DE6573}"/>
              </a:ext>
            </a:extLst>
          </p:cNvPr>
          <p:cNvSpPr txBox="1"/>
          <p:nvPr/>
        </p:nvSpPr>
        <p:spPr>
          <a:xfrm>
            <a:off x="3678039" y="440658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热压铜箔（厚度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 </a:t>
            </a:r>
            <a:r>
              <a:rPr lang="el-GR" altLang="zh-CN" sz="1600" i="0" dirty="0">
                <a:solidFill>
                  <a:schemeClr val="accent6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μ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m)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8CA8EC-CF55-4C57-9A1E-F1594A14551D}"/>
              </a:ext>
            </a:extLst>
          </p:cNvPr>
          <p:cNvCxnSpPr/>
          <p:nvPr/>
        </p:nvCxnSpPr>
        <p:spPr>
          <a:xfrm flipH="1" flipV="1">
            <a:off x="6660232" y="5275140"/>
            <a:ext cx="432048" cy="25899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C368E9B-940C-436B-8BDB-8B149B79363D}"/>
              </a:ext>
            </a:extLst>
          </p:cNvPr>
          <p:cNvSpPr txBox="1"/>
          <p:nvPr/>
        </p:nvSpPr>
        <p:spPr>
          <a:xfrm>
            <a:off x="6398714" y="5537876"/>
            <a:ext cx="2860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基板（材料、厚度多种规格）</a:t>
            </a:r>
          </a:p>
        </p:txBody>
      </p:sp>
    </p:spTree>
    <p:extLst>
      <p:ext uri="{BB962C8B-B14F-4D97-AF65-F5344CB8AC3E}">
        <p14:creationId xmlns:p14="http://schemas.microsoft.com/office/powerpoint/2010/main" val="362370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4536504" cy="5155379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• </a:t>
            </a:r>
            <a:r>
              <a:rPr lang="zh-CN" altLang="en-US" sz="2400" b="1" dirty="0"/>
              <a:t>绘制电气边界</a:t>
            </a:r>
            <a:br>
              <a:rPr lang="en-US" altLang="zh-CN" sz="2400" b="1" dirty="0"/>
            </a:br>
            <a:r>
              <a:rPr lang="en-US" altLang="zh-CN" sz="2400" b="1" dirty="0"/>
              <a:t>      </a:t>
            </a:r>
            <a:r>
              <a:rPr lang="zh-CN" altLang="en-US" sz="2400" b="1" dirty="0"/>
              <a:t>首先将层显示切换到</a:t>
            </a:r>
            <a:r>
              <a:rPr lang="en-US" altLang="zh-CN" sz="2400" b="1" dirty="0"/>
              <a:t>Keep-out layer</a:t>
            </a:r>
            <a:r>
              <a:rPr lang="zh-CN" altLang="en-US" sz="2400" b="1" dirty="0"/>
              <a:t>（禁止布线层），单位切换为</a:t>
            </a:r>
            <a:r>
              <a:rPr lang="en-US" altLang="zh-CN" sz="2400" b="1" dirty="0"/>
              <a:t>mm</a:t>
            </a:r>
            <a:r>
              <a:rPr lang="zh-CN" altLang="en-US" sz="2400" b="1" dirty="0"/>
              <a:t>，并且设置好</a:t>
            </a:r>
            <a:r>
              <a:rPr lang="en-US" altLang="zh-CN" sz="2400" b="1" dirty="0"/>
              <a:t>Snap Grid</a:t>
            </a:r>
            <a:r>
              <a:rPr lang="zh-CN" altLang="en-US" sz="2400" b="1" dirty="0"/>
              <a:t>的大小，例如</a:t>
            </a:r>
            <a:r>
              <a:rPr lang="en-US" altLang="zh-CN" sz="2400" b="1" dirty="0"/>
              <a:t>0.5mm</a:t>
            </a:r>
            <a:r>
              <a:rPr lang="zh-CN" altLang="en-US" sz="2400" b="1" dirty="0"/>
              <a:t>，然后点击菜单命令</a:t>
            </a:r>
            <a:r>
              <a:rPr lang="zh-CN" altLang="zh-CN" sz="2400" b="1" dirty="0">
                <a:solidFill>
                  <a:schemeClr val="tx2"/>
                </a:solidFill>
              </a:rPr>
              <a:t>放置</a:t>
            </a:r>
            <a:r>
              <a:rPr lang="en-US" altLang="zh-CN" sz="2400" b="1" dirty="0"/>
              <a:t>→</a:t>
            </a:r>
            <a:r>
              <a:rPr lang="en-US" altLang="zh-CN" sz="2400" b="1" dirty="0" err="1">
                <a:solidFill>
                  <a:schemeClr val="tx2"/>
                </a:solidFill>
              </a:rPr>
              <a:t>Keepout</a:t>
            </a:r>
            <a:r>
              <a:rPr lang="en-US" altLang="zh-CN" sz="2400" b="1" dirty="0"/>
              <a:t>→</a:t>
            </a:r>
            <a:r>
              <a:rPr lang="zh-CN" altLang="en-US" sz="2400" b="1" dirty="0">
                <a:solidFill>
                  <a:schemeClr val="tx2"/>
                </a:solidFill>
              </a:rPr>
              <a:t>线径</a:t>
            </a:r>
            <a:r>
              <a:rPr lang="zh-CN" altLang="en-US" sz="2400" b="1" dirty="0"/>
              <a:t>，就可以开始绘制电气边界。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64704"/>
            <a:ext cx="3571832" cy="57468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404664"/>
            <a:ext cx="3995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规划电路板</a:t>
            </a:r>
          </a:p>
        </p:txBody>
      </p:sp>
    </p:spTree>
    <p:extLst>
      <p:ext uri="{BB962C8B-B14F-4D97-AF65-F5344CB8AC3E}">
        <p14:creationId xmlns:p14="http://schemas.microsoft.com/office/powerpoint/2010/main" val="314559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175121" y="476672"/>
            <a:ext cx="8229600" cy="850106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4.2.4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导入元件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5FBE03-7C4E-44CC-B662-655645C14026}" type="slidenum">
              <a:rPr lang="zh-CN" altLang="en-US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1085805"/>
            <a:ext cx="8463314" cy="248607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元件导入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中分两步：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1. </a:t>
            </a:r>
            <a:r>
              <a:rPr lang="zh-CN" altLang="en-US" sz="2000" b="1" dirty="0"/>
              <a:t>填入元件封装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    •</a:t>
            </a:r>
            <a:r>
              <a:rPr lang="zh-CN" altLang="en-US" sz="2000" b="1" dirty="0"/>
              <a:t>查看元件封装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      在原理图中双击对应的元件，弹出</a:t>
            </a:r>
            <a:r>
              <a:rPr lang="en-US" altLang="zh-CN" sz="2000" b="1" dirty="0"/>
              <a:t>Properties</a:t>
            </a:r>
            <a:r>
              <a:rPr lang="zh-CN" altLang="en-US" sz="2000" b="1" dirty="0"/>
              <a:t>显示单个</a:t>
            </a:r>
            <a:r>
              <a:rPr lang="en-US" altLang="zh-CN" sz="2000" b="1" dirty="0"/>
              <a:t>Res</a:t>
            </a:r>
            <a:r>
              <a:rPr lang="zh-CN" altLang="en-US" sz="2000" b="1" dirty="0"/>
              <a:t>元件当前的封装为</a:t>
            </a:r>
            <a:r>
              <a:rPr lang="en-US" altLang="zh-CN" sz="2000" b="1" dirty="0"/>
              <a:t>AXIAL-0.4</a:t>
            </a:r>
            <a:r>
              <a:rPr lang="zh-CN" altLang="en-US" sz="2000" b="1" dirty="0"/>
              <a:t>。</a:t>
            </a:r>
            <a:endParaRPr lang="en-US" altLang="zh-CN" sz="20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55" y="4078308"/>
            <a:ext cx="2300089" cy="25161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89" y="4035120"/>
            <a:ext cx="3378708" cy="2628621"/>
          </a:xfrm>
          <a:prstGeom prst="rect">
            <a:avLst/>
          </a:prstGeom>
        </p:spPr>
      </p:pic>
      <p:sp>
        <p:nvSpPr>
          <p:cNvPr id="7" name="内容占位符 1"/>
          <p:cNvSpPr txBox="1">
            <a:spLocks/>
          </p:cNvSpPr>
          <p:nvPr/>
        </p:nvSpPr>
        <p:spPr bwMode="auto">
          <a:xfrm>
            <a:off x="327974" y="3484324"/>
            <a:ext cx="235745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元件的封装。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内容占位符 1"/>
          <p:cNvSpPr txBox="1">
            <a:spLocks/>
          </p:cNvSpPr>
          <p:nvPr/>
        </p:nvSpPr>
        <p:spPr bwMode="auto">
          <a:xfrm>
            <a:off x="2143108" y="3091266"/>
            <a:ext cx="664373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还可以执行菜单命令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工具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→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封装管理器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查看原理图里所有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2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2" grpId="0" build="p"/>
      <p:bldP spid="7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04664"/>
            <a:ext cx="5857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导入元件</a:t>
            </a:r>
          </a:p>
        </p:txBody>
      </p:sp>
      <p:sp>
        <p:nvSpPr>
          <p:cNvPr id="6" name="内容占位符 1"/>
          <p:cNvSpPr>
            <a:spLocks noGrp="1"/>
          </p:cNvSpPr>
          <p:nvPr>
            <p:ph idx="1"/>
          </p:nvPr>
        </p:nvSpPr>
        <p:spPr>
          <a:xfrm>
            <a:off x="214282" y="927885"/>
            <a:ext cx="8786874" cy="107235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200" b="1" dirty="0"/>
              <a:t>• </a:t>
            </a:r>
            <a:r>
              <a:rPr lang="zh-CN" altLang="en-US" sz="2200" b="1" dirty="0"/>
              <a:t>添加或更改元件封装</a:t>
            </a:r>
            <a:endParaRPr lang="en-US" altLang="zh-CN" sz="22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   </a:t>
            </a:r>
            <a:r>
              <a:rPr lang="zh-CN" altLang="en-US" sz="2000" b="1" dirty="0"/>
              <a:t>如果不是所需的封装，单个元件修改封装可点击</a:t>
            </a:r>
            <a:r>
              <a:rPr lang="en-US" altLang="zh-CN" sz="2000" b="1" dirty="0"/>
              <a:t>Properties </a:t>
            </a:r>
            <a:r>
              <a:rPr lang="zh-CN" altLang="en-US" sz="2000" b="1" dirty="0"/>
              <a:t>里的         图标</a:t>
            </a:r>
            <a:endParaRPr lang="en-US" altLang="zh-CN" sz="20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58" y="1571612"/>
            <a:ext cx="432048" cy="4054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78" y="3000372"/>
            <a:ext cx="4729438" cy="27548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06890"/>
            <a:ext cx="4152342" cy="27548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2978454"/>
            <a:ext cx="2554261" cy="373669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000232" y="6286520"/>
            <a:ext cx="344080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1"/>
          <p:cNvSpPr txBox="1">
            <a:spLocks/>
          </p:cNvSpPr>
          <p:nvPr/>
        </p:nvSpPr>
        <p:spPr bwMode="auto">
          <a:xfrm>
            <a:off x="2714612" y="2000240"/>
            <a:ext cx="6143668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，选中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任意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复选框后点击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浏览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会出现浏览库对话框，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内容占位符 1"/>
          <p:cNvSpPr txBox="1">
            <a:spLocks/>
          </p:cNvSpPr>
          <p:nvPr/>
        </p:nvSpPr>
        <p:spPr bwMode="auto">
          <a:xfrm>
            <a:off x="0" y="2500306"/>
            <a:ext cx="428624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b="1" dirty="0"/>
              <a:t>可在库中重新选择合适的封装。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28992" y="4568666"/>
            <a:ext cx="642942" cy="2857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215074" y="3630244"/>
            <a:ext cx="785818" cy="2857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1"/>
          <p:cNvSpPr txBox="1">
            <a:spLocks/>
          </p:cNvSpPr>
          <p:nvPr/>
        </p:nvSpPr>
        <p:spPr bwMode="auto">
          <a:xfrm>
            <a:off x="0" y="2000240"/>
            <a:ext cx="278608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b="1" dirty="0"/>
              <a:t>会弹出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模型对话框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47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11" grpId="0"/>
      <p:bldP spid="12" grpId="0"/>
      <p:bldP spid="13" grpId="0" animBg="1"/>
      <p:bldP spid="13" grpId="1" animBg="1"/>
      <p:bldP spid="13" grpId="2" animBg="1"/>
      <p:bldP spid="14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0976" y="404664"/>
            <a:ext cx="5596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导入元件</a:t>
            </a: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107504" y="915205"/>
            <a:ext cx="8856984" cy="19377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2200" b="1" dirty="0"/>
              <a:t>• </a:t>
            </a:r>
            <a:r>
              <a:rPr lang="zh-CN" altLang="en-US" sz="2200" b="1" dirty="0"/>
              <a:t>添加或更改元件封装</a:t>
            </a:r>
            <a:endParaRPr lang="en-US" altLang="zh-CN" sz="22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    </a:t>
            </a:r>
            <a:r>
              <a:rPr lang="zh-CN" altLang="en-US" sz="2000" b="1" dirty="0"/>
              <a:t>添加或更改</a:t>
            </a:r>
            <a:r>
              <a:rPr lang="en-US" altLang="zh-CN" sz="2000" b="1" dirty="0"/>
              <a:t>Footprint Manager</a:t>
            </a:r>
            <a:r>
              <a:rPr lang="zh-CN" altLang="en-US" sz="2000" b="1" dirty="0"/>
              <a:t>里的元件的封装为直接点击需要添加或更改的元件，然后点击</a:t>
            </a:r>
            <a:r>
              <a:rPr lang="en-US" altLang="zh-CN" sz="2000" b="1" dirty="0"/>
              <a:t>View and Edit Footprints</a:t>
            </a:r>
            <a:r>
              <a:rPr lang="zh-CN" altLang="en-US" sz="2000" b="1" dirty="0"/>
              <a:t>页面的</a:t>
            </a:r>
            <a:r>
              <a:rPr lang="zh-CN" altLang="en-US" sz="2000" b="1" dirty="0">
                <a:solidFill>
                  <a:schemeClr val="tx2"/>
                </a:solidFill>
              </a:rPr>
              <a:t>添加</a:t>
            </a:r>
            <a:r>
              <a:rPr lang="zh-CN" altLang="en-US" sz="2000" b="1" dirty="0"/>
              <a:t>或</a:t>
            </a:r>
            <a:r>
              <a:rPr lang="zh-CN" altLang="en-US" sz="2000" b="1" dirty="0">
                <a:solidFill>
                  <a:schemeClr val="tx2"/>
                </a:solidFill>
              </a:rPr>
              <a:t>编辑</a:t>
            </a:r>
            <a:r>
              <a:rPr lang="zh-CN" altLang="en-US" sz="2000" b="1" dirty="0"/>
              <a:t>按钮，会弹出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模型对话框。</a:t>
            </a:r>
            <a:endParaRPr lang="en-US" altLang="zh-CN" sz="20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65" y="2888385"/>
            <a:ext cx="7009311" cy="396961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209851" y="5301208"/>
            <a:ext cx="648072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516216" y="6669360"/>
            <a:ext cx="1080120" cy="2240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1"/>
          <p:cNvSpPr txBox="1">
            <a:spLocks/>
          </p:cNvSpPr>
          <p:nvPr/>
        </p:nvSpPr>
        <p:spPr bwMode="auto">
          <a:xfrm>
            <a:off x="1428728" y="2396342"/>
            <a:ext cx="514353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b="1" dirty="0"/>
              <a:t>修改完成后点击</a:t>
            </a:r>
            <a:r>
              <a:rPr lang="zh-CN" altLang="en-US" sz="2000" b="1" dirty="0">
                <a:solidFill>
                  <a:schemeClr val="tx2"/>
                </a:solidFill>
              </a:rPr>
              <a:t>接受变化（创建</a:t>
            </a:r>
            <a:r>
              <a:rPr lang="en-US" altLang="zh-CN" sz="2000" b="1" dirty="0">
                <a:solidFill>
                  <a:schemeClr val="tx2"/>
                </a:solidFill>
              </a:rPr>
              <a:t>ECO</a:t>
            </a:r>
            <a:r>
              <a:rPr lang="zh-CN" altLang="en-US" sz="2000" b="1" dirty="0">
                <a:solidFill>
                  <a:schemeClr val="tx2"/>
                </a:solidFill>
              </a:rPr>
              <a:t>）</a:t>
            </a:r>
            <a:r>
              <a:rPr lang="zh-CN" altLang="en-US" sz="2000" b="1" dirty="0"/>
              <a:t>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29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 animBg="1"/>
      <p:bldP spid="13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372428"/>
            <a:ext cx="5596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导入元件</a:t>
            </a: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163742" y="1052736"/>
            <a:ext cx="8703512" cy="18722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2000" b="1" dirty="0"/>
              <a:t>•</a:t>
            </a:r>
            <a:r>
              <a:rPr lang="zh-CN" altLang="en-US" sz="2000" b="1" dirty="0"/>
              <a:t>直接导入法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2000" b="1" dirty="0"/>
              <a:t>      </a:t>
            </a:r>
            <a:r>
              <a:rPr lang="zh-CN" altLang="en-US" sz="2000" b="1" dirty="0"/>
              <a:t>直接导入法需要在项目文件上进行。在项目文件中打开原理图文件，执行菜单命令</a:t>
            </a:r>
            <a:r>
              <a:rPr lang="zh-CN" altLang="en-US" sz="2000" b="1" dirty="0">
                <a:solidFill>
                  <a:schemeClr val="tx2"/>
                </a:solidFill>
              </a:rPr>
              <a:t>设计</a:t>
            </a:r>
            <a:r>
              <a:rPr lang="zh-CN" altLang="en-US" sz="2000" b="1" dirty="0"/>
              <a:t>选择</a:t>
            </a:r>
            <a:r>
              <a:rPr lang="en-US" altLang="zh-CN" sz="2000" b="1" dirty="0">
                <a:solidFill>
                  <a:schemeClr val="tx2"/>
                </a:solidFill>
              </a:rPr>
              <a:t>Update PCB Document </a:t>
            </a:r>
            <a:r>
              <a:rPr lang="zh-CN" altLang="en-US" sz="2000" b="1" dirty="0"/>
              <a:t>，弹出</a:t>
            </a:r>
            <a:r>
              <a:rPr lang="zh-CN" altLang="en-US" sz="2000" b="1" dirty="0">
                <a:solidFill>
                  <a:schemeClr val="tx2"/>
                </a:solidFill>
              </a:rPr>
              <a:t>工程变更指令</a:t>
            </a:r>
            <a:r>
              <a:rPr lang="zh-CN" altLang="en-US" sz="2000" b="1" dirty="0"/>
              <a:t>对话框，然后点击</a:t>
            </a:r>
            <a:r>
              <a:rPr lang="zh-CN" altLang="en-US" sz="2000" b="1" dirty="0">
                <a:solidFill>
                  <a:schemeClr val="tx2"/>
                </a:solidFill>
              </a:rPr>
              <a:t>验证变更</a:t>
            </a:r>
            <a:r>
              <a:rPr lang="zh-CN" altLang="en-US" sz="2000" b="1" dirty="0"/>
              <a:t>查看是否有误 ，如果无误则点击</a:t>
            </a:r>
            <a:r>
              <a:rPr lang="zh-CN" altLang="en-US" sz="2000" b="1" dirty="0">
                <a:solidFill>
                  <a:schemeClr val="tx2"/>
                </a:solidFill>
              </a:rPr>
              <a:t>执行变更</a:t>
            </a:r>
            <a:r>
              <a:rPr lang="zh-CN" altLang="en-US" sz="2000" b="1" dirty="0"/>
              <a:t>，点击</a:t>
            </a:r>
            <a:r>
              <a:rPr lang="zh-CN" altLang="en-US" sz="2000" b="1" dirty="0">
                <a:solidFill>
                  <a:schemeClr val="tx2"/>
                </a:solidFill>
              </a:rPr>
              <a:t>关闭</a:t>
            </a:r>
            <a:r>
              <a:rPr lang="zh-CN" altLang="en-US" sz="2000" b="1" dirty="0"/>
              <a:t>。</a:t>
            </a:r>
            <a:endParaRPr lang="en-US" altLang="zh-CN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8" y="3177238"/>
            <a:ext cx="7807877" cy="36026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1472" y="6523632"/>
            <a:ext cx="785818" cy="28572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70982" y="6523632"/>
            <a:ext cx="785818" cy="28572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825622" y="6510562"/>
            <a:ext cx="642942" cy="3182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15074" y="3357562"/>
            <a:ext cx="642942" cy="307183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88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1" y="2060848"/>
            <a:ext cx="6552728" cy="2299466"/>
          </a:xfrm>
          <a:prstGeom prst="rect">
            <a:avLst/>
          </a:prstGeom>
        </p:spPr>
      </p:pic>
      <p:sp>
        <p:nvSpPr>
          <p:cNvPr id="4" name="内容占位符 1"/>
          <p:cNvSpPr txBox="1">
            <a:spLocks/>
          </p:cNvSpPr>
          <p:nvPr/>
        </p:nvSpPr>
        <p:spPr>
          <a:xfrm>
            <a:off x="260976" y="962204"/>
            <a:ext cx="8496944" cy="1440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zh-CN" altLang="en-US" sz="2400" b="1" dirty="0"/>
              <a:t>这时会软件会自动跳转到</a:t>
            </a:r>
            <a:r>
              <a:rPr lang="en-US" altLang="zh-CN" sz="2400" b="1" dirty="0"/>
              <a:t>PCB</a:t>
            </a:r>
            <a:r>
              <a:rPr lang="zh-CN" altLang="en-US" sz="2400" b="1" dirty="0"/>
              <a:t>文件中，元件封装已全部导入。如图所示，所有</a:t>
            </a:r>
            <a:r>
              <a:rPr lang="en-US" altLang="zh-CN" sz="2400" b="1" dirty="0"/>
              <a:t>PCB</a:t>
            </a:r>
            <a:r>
              <a:rPr lang="zh-CN" altLang="en-US" sz="2400" b="1" dirty="0"/>
              <a:t>元件封装会出现在</a:t>
            </a:r>
            <a:r>
              <a:rPr lang="en-US" altLang="zh-CN" sz="2400" b="1" dirty="0"/>
              <a:t>PCB</a:t>
            </a:r>
            <a:r>
              <a:rPr lang="zh-CN" altLang="en-US" sz="2400" b="1" dirty="0"/>
              <a:t>板框外。</a:t>
            </a:r>
            <a:endParaRPr lang="en-US" altLang="zh-CN" sz="2400" b="1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395536" y="4360314"/>
            <a:ext cx="8424936" cy="238105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元件导入注意事项：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/>
              <a:t>电路原理图</a:t>
            </a:r>
            <a:r>
              <a:rPr lang="zh-CN" altLang="en-US" sz="2400" b="1" dirty="0"/>
              <a:t>需</a:t>
            </a:r>
            <a:r>
              <a:rPr lang="zh-CN" altLang="zh-CN" sz="2400" b="1" dirty="0"/>
              <a:t>编译</a:t>
            </a:r>
            <a:r>
              <a:rPr lang="zh-CN" altLang="en-US" sz="2400" b="1" dirty="0"/>
              <a:t>后无错误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需</a:t>
            </a:r>
            <a:r>
              <a:rPr lang="zh-CN" altLang="zh-CN" sz="2400" b="1" dirty="0"/>
              <a:t>加载所需元件库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PCB</a:t>
            </a:r>
            <a:r>
              <a:rPr lang="zh-CN" altLang="zh-CN" sz="2400" b="1" dirty="0"/>
              <a:t>文件和原理图文件</a:t>
            </a:r>
            <a:r>
              <a:rPr lang="zh-CN" altLang="en-US" sz="2400" b="1" dirty="0"/>
              <a:t>需</a:t>
            </a:r>
            <a:r>
              <a:rPr lang="zh-CN" altLang="zh-CN" sz="2400" b="1" dirty="0"/>
              <a:t>在同一个工程中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59805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1143000"/>
          </a:xfrm>
        </p:spPr>
        <p:txBody>
          <a:bodyPr/>
          <a:lstStyle/>
          <a:p>
            <a:pPr algn="l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4.2.6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PCB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布局</a:t>
            </a:r>
          </a:p>
        </p:txBody>
      </p:sp>
      <p:sp>
        <p:nvSpPr>
          <p:cNvPr id="5" name="矩形 4"/>
          <p:cNvSpPr/>
          <p:nvPr/>
        </p:nvSpPr>
        <p:spPr>
          <a:xfrm>
            <a:off x="323528" y="1052736"/>
            <a:ext cx="8628448" cy="4707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5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元件布局的基本原则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</a:rPr>
              <a:t>    •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元件放置的层面：单面板元件一律放在顶层；双面板或多层板元件绝大多数放在顶层，个别元件如有特殊需要可以放在底层。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</a:rPr>
              <a:t>    •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元件的布局应考虑到元件之间的连接特性，先确定特殊元件的位置，然后根据电路的功能单元，对电路的全部元器件进行布局。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</a:rPr>
              <a:t>    •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尽量做到元器件排列、分布合理均匀，布局整齐、美观。</a:t>
            </a:r>
          </a:p>
        </p:txBody>
      </p:sp>
    </p:spTree>
    <p:extLst>
      <p:ext uri="{BB962C8B-B14F-4D97-AF65-F5344CB8AC3E}">
        <p14:creationId xmlns:p14="http://schemas.microsoft.com/office/powerpoint/2010/main" val="221244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976" y="404664"/>
            <a:ext cx="5596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PCB</a:t>
            </a:r>
            <a:r>
              <a:rPr lang="zh-CN" altLang="en-US" sz="2800" b="1" dirty="0"/>
              <a:t>布局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60976" y="1052736"/>
            <a:ext cx="8229600" cy="478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/>
              <a:t>1. </a:t>
            </a:r>
            <a:r>
              <a:rPr lang="zh-CN" altLang="en-US" sz="2400" b="1" dirty="0"/>
              <a:t>按照信号走向布局原则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/>
              <a:t>2. </a:t>
            </a:r>
            <a:r>
              <a:rPr lang="zh-CN" altLang="en-US" sz="2400" b="1" dirty="0"/>
              <a:t>元件排列原则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2400" b="1" dirty="0"/>
              <a:t>3. </a:t>
            </a:r>
            <a:r>
              <a:rPr lang="zh-CN" altLang="en-US" sz="2400" b="1" dirty="0"/>
              <a:t>快速对齐工具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Font typeface="Arial" charset="0"/>
              <a:buNone/>
            </a:pPr>
            <a:endParaRPr lang="en-US" altLang="zh-CN" sz="2400" b="1" dirty="0"/>
          </a:p>
          <a:p>
            <a:pPr marL="0" indent="0">
              <a:lnSpc>
                <a:spcPct val="150000"/>
              </a:lnSpc>
              <a:buFont typeface="Arial" charset="0"/>
              <a:buNone/>
            </a:pPr>
            <a:r>
              <a:rPr lang="zh-CN" altLang="en-US" sz="2400" b="1" dirty="0"/>
              <a:t>详见视频</a:t>
            </a:r>
            <a:r>
              <a:rPr lang="en-US" altLang="zh-CN" sz="2400" b="1" dirty="0"/>
              <a:t>4.1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67197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4.2.7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PCB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布线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" y="1124745"/>
            <a:ext cx="8363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连线规则设置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•</a:t>
            </a:r>
            <a:r>
              <a:rPr lang="zh-CN" altLang="en-US" sz="2000" b="1" dirty="0">
                <a:latin typeface="+mn-ea"/>
                <a:ea typeface="+mn-ea"/>
              </a:rPr>
              <a:t>执行菜单命令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设计</a:t>
            </a:r>
            <a:r>
              <a:rPr lang="en-US" altLang="zh-CN" sz="2000" b="1" dirty="0">
                <a:latin typeface="+mj-lt"/>
                <a:ea typeface="+mn-ea"/>
              </a:rPr>
              <a:t>→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规则</a:t>
            </a:r>
            <a:r>
              <a:rPr lang="zh-CN" altLang="en-US" sz="2000" b="1" dirty="0">
                <a:latin typeface="+mn-ea"/>
                <a:ea typeface="+mn-ea"/>
              </a:rPr>
              <a:t>打开</a:t>
            </a:r>
            <a:r>
              <a:rPr lang="en-US" altLang="zh-CN" sz="2000" b="1" dirty="0">
                <a:latin typeface="+mn-ea"/>
                <a:ea typeface="+mn-ea"/>
              </a:rPr>
              <a:t>PCB</a:t>
            </a:r>
            <a:r>
              <a:rPr lang="zh-CN" altLang="en-US" sz="2000" b="1" dirty="0">
                <a:latin typeface="+mn-ea"/>
                <a:ea typeface="+mn-ea"/>
              </a:rPr>
              <a:t>规则及约束编辑对话框在左侧的规则列表栏，点击</a:t>
            </a:r>
            <a:r>
              <a:rPr lang="en-US" altLang="zh-CN" sz="2000" b="1" dirty="0">
                <a:solidFill>
                  <a:schemeClr val="accent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Routing</a:t>
            </a:r>
            <a:r>
              <a:rPr lang="zh-CN" altLang="en-US" sz="2000" b="1" dirty="0">
                <a:latin typeface="+mn-ea"/>
                <a:ea typeface="+mn-ea"/>
              </a:rPr>
              <a:t>再点击</a:t>
            </a: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Width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，点击</a:t>
            </a:r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新规则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设置地线和电源线宽度。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662360"/>
            <a:ext cx="5760640" cy="41956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63888" y="6237312"/>
            <a:ext cx="720080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70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836712"/>
            <a:ext cx="8424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•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设置地线宽度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(35 mil)&gt;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电源线宽度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(30 mil)&gt;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信号线宽度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(12 mil)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，需要增加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个规则，其中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Width_2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的优先级最高，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Width_2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是地线的规则，点击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Width_2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，点击下拉列表选择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</a:rPr>
              <a:t>Net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，选择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</a:rPr>
              <a:t>GND</a:t>
            </a:r>
            <a:r>
              <a:rPr lang="zh-CN" altLang="en-US" sz="2000" b="1" dirty="0">
                <a:latin typeface="+mn-ea"/>
              </a:rPr>
              <a:t>，修改宽度为</a:t>
            </a:r>
            <a:r>
              <a:rPr lang="en-US" altLang="zh-CN" sz="2000" b="1" dirty="0">
                <a:latin typeface="+mn-ea"/>
              </a:rPr>
              <a:t>35mil</a:t>
            </a:r>
            <a:r>
              <a:rPr lang="zh-CN" altLang="en-US" sz="2000" b="1" dirty="0">
                <a:latin typeface="+mn-ea"/>
              </a:rPr>
              <a:t>，继续设置</a:t>
            </a:r>
            <a:r>
              <a:rPr lang="en-US" altLang="zh-CN" sz="2000" b="1" dirty="0">
                <a:latin typeface="+mn-ea"/>
              </a:rPr>
              <a:t>Width_1</a:t>
            </a:r>
            <a:r>
              <a:rPr lang="zh-CN" altLang="en-US" sz="2000" b="1" dirty="0">
                <a:latin typeface="+mn-ea"/>
              </a:rPr>
              <a:t>电源线宽度的规则，以及</a:t>
            </a:r>
            <a:r>
              <a:rPr lang="en-US" altLang="zh-CN" sz="2000" b="1" dirty="0">
                <a:latin typeface="+mn-ea"/>
              </a:rPr>
              <a:t>Width*</a:t>
            </a:r>
            <a:r>
              <a:rPr lang="zh-CN" altLang="en-US" sz="2000" b="1" dirty="0">
                <a:latin typeface="+mn-ea"/>
              </a:rPr>
              <a:t>所有导线的宽度。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068960"/>
            <a:ext cx="5443113" cy="2761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902" y="3429000"/>
            <a:ext cx="339609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62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90662"/>
            <a:ext cx="8686800" cy="778098"/>
          </a:xfrm>
        </p:spPr>
        <p:txBody>
          <a:bodyPr/>
          <a:lstStyle/>
          <a:p>
            <a:pPr algn="l"/>
            <a:r>
              <a:rPr lang="zh-CN" altLang="en-US" sz="2800" b="1" dirty="0"/>
              <a:t>印制电路板的种类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BBD853-113C-4E0A-A84C-915C08DDD6D8}"/>
              </a:ext>
            </a:extLst>
          </p:cNvPr>
          <p:cNvSpPr txBox="1"/>
          <p:nvPr/>
        </p:nvSpPr>
        <p:spPr>
          <a:xfrm>
            <a:off x="467544" y="1881762"/>
            <a:ext cx="828092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双面都敷铜的电路板，因为这种电路板可以两面布线，不同面的布线之间还可以通过过孔连接，极大的提高了布线的布通率，可以用于复杂电路设计。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一般将两个层分别叫做顶层（</a:t>
            </a:r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toplayer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）和底层（</a:t>
            </a:r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bottomlayer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C4438F-395C-4085-9F20-CF5AF2E91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59125"/>
            <a:ext cx="2389639" cy="185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1FFF0A-F96D-4C9A-B13F-A43C47701615}"/>
              </a:ext>
            </a:extLst>
          </p:cNvPr>
          <p:cNvSpPr/>
          <p:nvPr/>
        </p:nvSpPr>
        <p:spPr>
          <a:xfrm>
            <a:off x="467544" y="1243656"/>
            <a:ext cx="1296144" cy="45715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双面板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DACD8D-37A4-4FCE-9C9E-42EFF9BF27B4}"/>
              </a:ext>
            </a:extLst>
          </p:cNvPr>
          <p:cNvSpPr/>
          <p:nvPr/>
        </p:nvSpPr>
        <p:spPr>
          <a:xfrm>
            <a:off x="3992165" y="4077072"/>
            <a:ext cx="4248472" cy="72008"/>
          </a:xfrm>
          <a:prstGeom prst="rect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DB4A7D-0C75-4381-86B3-858DC68C9A2A}"/>
              </a:ext>
            </a:extLst>
          </p:cNvPr>
          <p:cNvSpPr/>
          <p:nvPr/>
        </p:nvSpPr>
        <p:spPr>
          <a:xfrm>
            <a:off x="3992165" y="4149080"/>
            <a:ext cx="4248472" cy="369333"/>
          </a:xfrm>
          <a:prstGeom prst="rect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9B7787-E8F7-49C3-BE2F-99887FFD9D49}"/>
              </a:ext>
            </a:extLst>
          </p:cNvPr>
          <p:cNvSpPr txBox="1"/>
          <p:nvPr/>
        </p:nvSpPr>
        <p:spPr>
          <a:xfrm>
            <a:off x="5506128" y="59409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双面板示意图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C3B3A80-8585-40B2-B04A-7873AD6FA4FF}"/>
              </a:ext>
            </a:extLst>
          </p:cNvPr>
          <p:cNvCxnSpPr/>
          <p:nvPr/>
        </p:nvCxnSpPr>
        <p:spPr>
          <a:xfrm flipH="1" flipV="1">
            <a:off x="4291017" y="3854927"/>
            <a:ext cx="432048" cy="25899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BECF12F-54B7-4611-996D-C6FF88D52700}"/>
              </a:ext>
            </a:extLst>
          </p:cNvPr>
          <p:cNvSpPr txBox="1"/>
          <p:nvPr/>
        </p:nvSpPr>
        <p:spPr>
          <a:xfrm>
            <a:off x="3779911" y="3536781"/>
            <a:ext cx="3103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热压铜箔（厚度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 </a:t>
            </a:r>
            <a:r>
              <a:rPr lang="el-GR" altLang="zh-CN" sz="1600" i="0" dirty="0">
                <a:solidFill>
                  <a:schemeClr val="accent6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μ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m)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2AFA2E6-F3AB-4AE6-803E-CA1983034AA8}"/>
              </a:ext>
            </a:extLst>
          </p:cNvPr>
          <p:cNvCxnSpPr>
            <a:cxnSpLocks/>
          </p:cNvCxnSpPr>
          <p:nvPr/>
        </p:nvCxnSpPr>
        <p:spPr>
          <a:xfrm flipH="1" flipV="1">
            <a:off x="6667280" y="4452766"/>
            <a:ext cx="641024" cy="41999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8E67417-606C-41CF-AF36-4F3794E9553C}"/>
              </a:ext>
            </a:extLst>
          </p:cNvPr>
          <p:cNvSpPr txBox="1"/>
          <p:nvPr/>
        </p:nvSpPr>
        <p:spPr>
          <a:xfrm>
            <a:off x="6444208" y="4956704"/>
            <a:ext cx="269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基板（材料、厚度多种规格）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DCFBA1-AE8B-4246-AA13-6473F0233E01}"/>
              </a:ext>
            </a:extLst>
          </p:cNvPr>
          <p:cNvSpPr/>
          <p:nvPr/>
        </p:nvSpPr>
        <p:spPr>
          <a:xfrm>
            <a:off x="3992165" y="4530351"/>
            <a:ext cx="4248472" cy="45719"/>
          </a:xfrm>
          <a:prstGeom prst="rect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5BC9224-6322-4C7D-AD31-19952F905F68}"/>
              </a:ext>
            </a:extLst>
          </p:cNvPr>
          <p:cNvCxnSpPr>
            <a:cxnSpLocks/>
          </p:cNvCxnSpPr>
          <p:nvPr/>
        </p:nvCxnSpPr>
        <p:spPr>
          <a:xfrm flipH="1">
            <a:off x="4291017" y="4541140"/>
            <a:ext cx="469455" cy="30724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6EDFFE4-6198-4516-8D07-225782CC7FAA}"/>
              </a:ext>
            </a:extLst>
          </p:cNvPr>
          <p:cNvSpPr txBox="1"/>
          <p:nvPr/>
        </p:nvSpPr>
        <p:spPr>
          <a:xfrm>
            <a:off x="3779911" y="4950184"/>
            <a:ext cx="2611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热压铜箔（厚度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 </a:t>
            </a:r>
            <a:r>
              <a:rPr lang="el-GR" altLang="zh-CN" sz="1600" i="0" dirty="0">
                <a:solidFill>
                  <a:schemeClr val="accent6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μ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m)</a:t>
            </a:r>
          </a:p>
        </p:txBody>
      </p:sp>
    </p:spTree>
    <p:extLst>
      <p:ext uri="{BB962C8B-B14F-4D97-AF65-F5344CB8AC3E}">
        <p14:creationId xmlns:p14="http://schemas.microsoft.com/office/powerpoint/2010/main" val="779849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6" y="1556792"/>
            <a:ext cx="6640023" cy="48361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520" y="836712"/>
            <a:ext cx="8424936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•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还可以通过设置只在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Bottom Layer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层布线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7864" y="2996952"/>
            <a:ext cx="1440160" cy="64807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901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4.2.7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PCB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布线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1. </a:t>
            </a:r>
            <a:r>
              <a:rPr lang="zh-CN" altLang="en-US" sz="2400" b="1" dirty="0"/>
              <a:t>自动布线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2. </a:t>
            </a:r>
            <a:r>
              <a:rPr lang="zh-CN" altLang="en-US" sz="2400" b="1" dirty="0"/>
              <a:t>清除布线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详见视频</a:t>
            </a:r>
            <a:r>
              <a:rPr lang="en-US" altLang="zh-CN" sz="2400" b="1" dirty="0"/>
              <a:t>4.2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05588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4.2.8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敷铜和补泪滴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24744"/>
            <a:ext cx="8363272" cy="554461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所谓覆铜，就是将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上闲置的空间作为基准面，然后用固体铜填充。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覆铜的意义：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    •</a:t>
            </a:r>
            <a:r>
              <a:rPr lang="zh-CN" altLang="en-US" sz="2000" b="1" dirty="0"/>
              <a:t>减小地线阻抗，提高抗干扰能力；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    •</a:t>
            </a:r>
            <a:r>
              <a:rPr lang="zh-CN" altLang="en-US" sz="2000" b="1" dirty="0"/>
              <a:t>降低压降，提高电源效率；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    •</a:t>
            </a:r>
            <a:r>
              <a:rPr lang="zh-CN" altLang="en-US" sz="2000" b="1" dirty="0"/>
              <a:t>与地线相连，还可以减小环路面积；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    •PCB</a:t>
            </a:r>
            <a:r>
              <a:rPr lang="zh-CN" altLang="en-US" sz="2000" b="1" dirty="0"/>
              <a:t>焊接时不易变形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执行菜单命令</a:t>
            </a:r>
            <a:r>
              <a:rPr lang="zh-CN" altLang="en-US" sz="2000" b="1" dirty="0">
                <a:solidFill>
                  <a:schemeClr val="tx2"/>
                </a:solidFill>
              </a:rPr>
              <a:t>放置</a:t>
            </a:r>
            <a:r>
              <a:rPr lang="en-US" altLang="zh-CN" sz="2000" b="1" dirty="0"/>
              <a:t>→ </a:t>
            </a:r>
            <a:r>
              <a:rPr lang="zh-CN" altLang="en-US" sz="2000" b="1" dirty="0">
                <a:solidFill>
                  <a:schemeClr val="tx2"/>
                </a:solidFill>
              </a:rPr>
              <a:t>铺铜</a:t>
            </a:r>
            <a:r>
              <a:rPr lang="zh-CN" altLang="en-US" sz="2000" b="1" dirty="0"/>
              <a:t>或者工具</a:t>
            </a:r>
            <a:r>
              <a:rPr lang="en-US" altLang="zh-CN" sz="2000" b="1" dirty="0"/>
              <a:t>→</a:t>
            </a:r>
            <a:r>
              <a:rPr lang="zh-CN" altLang="en-US" sz="2000" b="1" dirty="0">
                <a:solidFill>
                  <a:schemeClr val="tx2"/>
                </a:solidFill>
              </a:rPr>
              <a:t>铺铜</a:t>
            </a:r>
            <a:r>
              <a:rPr lang="en-US" altLang="zh-CN" sz="2000" b="1" dirty="0"/>
              <a:t>→</a:t>
            </a:r>
            <a:r>
              <a:rPr lang="zh-CN" altLang="en-US" sz="2000" b="1" dirty="0">
                <a:solidFill>
                  <a:schemeClr val="tx2"/>
                </a:solidFill>
              </a:rPr>
              <a:t>铺铜管理器</a:t>
            </a:r>
            <a:r>
              <a:rPr lang="zh-CN" altLang="en-US" sz="2000" b="1" dirty="0"/>
              <a:t>，设置参数后铺铜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设置泪滴的目的是在电路板受到巨大外力的冲撞时，避免导线与焊盘或者导线与导孔的接触点断开。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执行菜单命令</a:t>
            </a:r>
            <a:r>
              <a:rPr lang="zh-CN" altLang="en-US" sz="2000" b="1" dirty="0">
                <a:solidFill>
                  <a:schemeClr val="tx2"/>
                </a:solidFill>
              </a:rPr>
              <a:t>工具</a:t>
            </a:r>
            <a:r>
              <a:rPr lang="en-US" altLang="zh-CN" sz="2000" b="1" dirty="0"/>
              <a:t>→ </a:t>
            </a:r>
            <a:r>
              <a:rPr lang="zh-CN" altLang="en-US" sz="2000" b="1" dirty="0">
                <a:solidFill>
                  <a:schemeClr val="tx2"/>
                </a:solidFill>
              </a:rPr>
              <a:t>滴泪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zh-CN" altLang="en-US" sz="2000" b="1" dirty="0"/>
              <a:t>详见视频</a:t>
            </a:r>
            <a:r>
              <a:rPr lang="en-US" altLang="zh-CN" sz="2000" b="1" dirty="0"/>
              <a:t>4.3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65770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856984" cy="492941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• DRC</a:t>
            </a:r>
            <a:r>
              <a:rPr lang="zh-CN" altLang="en-US" sz="2400" b="1" dirty="0"/>
              <a:t>检测</a:t>
            </a:r>
            <a:endParaRPr lang="en-US" altLang="zh-CN" sz="24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zh-CN" sz="2400" b="1" dirty="0"/>
              <a:t>•</a:t>
            </a:r>
            <a:r>
              <a:rPr lang="zh-CN" altLang="en-US" sz="2400" b="1" dirty="0"/>
              <a:t>执行菜单命令</a:t>
            </a:r>
            <a:r>
              <a:rPr lang="zh-CN" altLang="en-US" sz="2400" b="1" dirty="0">
                <a:solidFill>
                  <a:schemeClr val="tx2"/>
                </a:solidFill>
              </a:rPr>
              <a:t>工具</a:t>
            </a:r>
            <a:r>
              <a:rPr lang="en-US" altLang="zh-CN" sz="2400" b="1" dirty="0"/>
              <a:t>→ </a:t>
            </a:r>
            <a:r>
              <a:rPr lang="zh-CN" altLang="en-US" sz="2400" b="1" dirty="0">
                <a:solidFill>
                  <a:schemeClr val="tx2"/>
                </a:solidFill>
              </a:rPr>
              <a:t>设计规则检查</a:t>
            </a:r>
            <a:r>
              <a:rPr lang="zh-CN" altLang="en-US" sz="2400" b="1" dirty="0"/>
              <a:t>，出现设计规则检查器，采用默认参数即可</a:t>
            </a:r>
            <a:endParaRPr lang="en-US" altLang="zh-CN" sz="24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zh-CN" sz="2400" b="1" dirty="0"/>
              <a:t>•</a:t>
            </a:r>
            <a:r>
              <a:rPr lang="zh-CN" altLang="en-US" sz="2400" b="1" dirty="0"/>
              <a:t>点击</a:t>
            </a:r>
            <a:r>
              <a:rPr lang="zh-CN" altLang="en-US" sz="2400" b="1" dirty="0">
                <a:solidFill>
                  <a:schemeClr val="tx2"/>
                </a:solidFill>
              </a:rPr>
              <a:t>运行</a:t>
            </a:r>
            <a:r>
              <a:rPr lang="en-US" altLang="zh-CN" sz="2400" b="1" dirty="0">
                <a:solidFill>
                  <a:schemeClr val="tx2"/>
                </a:solidFill>
              </a:rPr>
              <a:t>DRC</a:t>
            </a:r>
            <a:r>
              <a:rPr lang="zh-CN" altLang="en-US" sz="2400" b="1" dirty="0"/>
              <a:t>，会出现</a:t>
            </a:r>
            <a:r>
              <a:rPr lang="en-US" altLang="zh-CN" sz="2400" b="1" dirty="0"/>
              <a:t>Massages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Design Rule Verification Report</a:t>
            </a:r>
            <a:r>
              <a:rPr lang="zh-CN" altLang="en-US" sz="2400" b="1" dirty="0"/>
              <a:t>，查看信息，修改错误</a:t>
            </a:r>
            <a:r>
              <a:rPr lang="en-US" altLang="zh-CN" sz="2400" b="1" dirty="0"/>
              <a:t> 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4.2.9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检测</a:t>
            </a:r>
          </a:p>
        </p:txBody>
      </p:sp>
    </p:spTree>
    <p:extLst>
      <p:ext uri="{BB962C8B-B14F-4D97-AF65-F5344CB8AC3E}">
        <p14:creationId xmlns:p14="http://schemas.microsoft.com/office/powerpoint/2010/main" val="5603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8397968" cy="51972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5536" y="404664"/>
            <a:ext cx="8397968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• </a:t>
            </a:r>
            <a:r>
              <a:rPr lang="zh-CN" altLang="en-US" sz="2400" b="1" dirty="0"/>
              <a:t>输出报表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     </a:t>
            </a:r>
            <a:r>
              <a:rPr lang="zh-CN" altLang="en-US" sz="2400" b="1" dirty="0"/>
              <a:t>执行菜单命令</a:t>
            </a:r>
            <a:r>
              <a:rPr lang="zh-CN" altLang="en-US" sz="2400" b="1" dirty="0">
                <a:solidFill>
                  <a:schemeClr val="tx2"/>
                </a:solidFill>
              </a:rPr>
              <a:t>文件</a:t>
            </a:r>
            <a:r>
              <a:rPr lang="en-US" altLang="zh-CN" sz="2400" b="1" dirty="0">
                <a:latin typeface="+mj-lt"/>
              </a:rPr>
              <a:t>→ </a:t>
            </a:r>
            <a:r>
              <a:rPr lang="zh-CN" altLang="en-US" sz="2400" b="1" dirty="0">
                <a:solidFill>
                  <a:schemeClr val="tx2"/>
                </a:solidFill>
              </a:rPr>
              <a:t>智能</a:t>
            </a:r>
            <a:r>
              <a:rPr lang="en-US" altLang="zh-CN" sz="2400" b="1" dirty="0">
                <a:solidFill>
                  <a:schemeClr val="tx2"/>
                </a:solidFill>
              </a:rPr>
              <a:t>PDF</a:t>
            </a:r>
          </a:p>
        </p:txBody>
      </p:sp>
      <p:sp>
        <p:nvSpPr>
          <p:cNvPr id="4" name="矩形 3"/>
          <p:cNvSpPr/>
          <p:nvPr/>
        </p:nvSpPr>
        <p:spPr>
          <a:xfrm>
            <a:off x="5220072" y="3645024"/>
            <a:ext cx="1800200" cy="50405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11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778098"/>
          </a:xfrm>
        </p:spPr>
        <p:txBody>
          <a:bodyPr/>
          <a:lstStyle/>
          <a:p>
            <a:pPr algn="l"/>
            <a:r>
              <a:rPr lang="zh-CN" altLang="en-US" sz="2800" b="1" dirty="0"/>
              <a:t>印制电路板的种类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238B5B-2E4E-4B2E-B7F2-B1D9F5EB0DED}"/>
              </a:ext>
            </a:extLst>
          </p:cNvPr>
          <p:cNvSpPr txBox="1"/>
          <p:nvPr/>
        </p:nvSpPr>
        <p:spPr>
          <a:xfrm>
            <a:off x="683568" y="1772816"/>
            <a:ext cx="8208912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多层板除了顶层和底层外，还可以包括多个信号层、内部电源和接地层，层与层之间绝缘，但彼此之间可以通过过孔建立连接，可用于非常复杂的电路设计。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最为常见的多层板就是电脑主板，一般采用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层板。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多层板具有布线层数多，走线方便、布通率高、面积小等优点。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F097E4-E508-4310-8CAB-6ABBCA95C361}"/>
              </a:ext>
            </a:extLst>
          </p:cNvPr>
          <p:cNvSpPr/>
          <p:nvPr/>
        </p:nvSpPr>
        <p:spPr>
          <a:xfrm>
            <a:off x="467544" y="1243656"/>
            <a:ext cx="1296144" cy="45715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多层板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4795D8E-FFD1-4531-9F2E-95027A76A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2" y="3550227"/>
            <a:ext cx="3670256" cy="285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2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1520" y="800260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4.1.2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印制电路板主要组成部分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2C1D71-6CB2-4E5E-BBFF-D6650FF02EF2}"/>
              </a:ext>
            </a:extLst>
          </p:cNvPr>
          <p:cNvSpPr txBox="1"/>
          <p:nvPr/>
        </p:nvSpPr>
        <p:spPr>
          <a:xfrm>
            <a:off x="611560" y="5497910"/>
            <a:ext cx="806489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器件：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光板上器件以焊盘 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丝印的方式出现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丝印：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也叫丝印层，用于对器件进行各种相关的信息标注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焊盘：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通过电气的方式将元器件的管脚连接在板子上，它与器件的管脚相对应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14477E-9BF3-465A-992F-19D2BBD74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399571"/>
            <a:ext cx="6591264" cy="4058857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5F6CF5B-CF92-48F1-9A2A-7687281FC9AA}"/>
              </a:ext>
            </a:extLst>
          </p:cNvPr>
          <p:cNvCxnSpPr>
            <a:cxnSpLocks/>
          </p:cNvCxnSpPr>
          <p:nvPr/>
        </p:nvCxnSpPr>
        <p:spPr>
          <a:xfrm flipH="1">
            <a:off x="6624172" y="2509461"/>
            <a:ext cx="1188188" cy="36307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47609A8-C8E1-45D5-A621-CB03610824C8}"/>
              </a:ext>
            </a:extLst>
          </p:cNvPr>
          <p:cNvSpPr txBox="1"/>
          <p:nvPr/>
        </p:nvSpPr>
        <p:spPr>
          <a:xfrm>
            <a:off x="7877537" y="2273052"/>
            <a:ext cx="7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丝印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909999-4164-42D4-918C-1431EBB53F8F}"/>
              </a:ext>
            </a:extLst>
          </p:cNvPr>
          <p:cNvSpPr/>
          <p:nvPr/>
        </p:nvSpPr>
        <p:spPr>
          <a:xfrm>
            <a:off x="6084168" y="2790354"/>
            <a:ext cx="540004" cy="1676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chemeClr val="accent6"/>
                </a:solidFill>
              </a:ln>
              <a:noFill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A8AB22-3490-45A5-980F-064872F9DD72}"/>
              </a:ext>
            </a:extLst>
          </p:cNvPr>
          <p:cNvSpPr/>
          <p:nvPr/>
        </p:nvSpPr>
        <p:spPr>
          <a:xfrm>
            <a:off x="7020272" y="3601653"/>
            <a:ext cx="237959" cy="38077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96780F-F4F1-4993-BC83-77F2B4DE5FD6}"/>
              </a:ext>
            </a:extLst>
          </p:cNvPr>
          <p:cNvSpPr/>
          <p:nvPr/>
        </p:nvSpPr>
        <p:spPr>
          <a:xfrm flipV="1">
            <a:off x="7194015" y="2008053"/>
            <a:ext cx="197197" cy="5108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B7AF62C-430D-419C-BF00-6B7567FB5541}"/>
              </a:ext>
            </a:extLst>
          </p:cNvPr>
          <p:cNvCxnSpPr>
            <a:cxnSpLocks/>
          </p:cNvCxnSpPr>
          <p:nvPr/>
        </p:nvCxnSpPr>
        <p:spPr>
          <a:xfrm flipH="1">
            <a:off x="7337214" y="2100932"/>
            <a:ext cx="488624" cy="15559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B71ED0E-774C-4EFC-BF22-AA29E82F5476}"/>
              </a:ext>
            </a:extLst>
          </p:cNvPr>
          <p:cNvSpPr txBox="1"/>
          <p:nvPr/>
        </p:nvSpPr>
        <p:spPr>
          <a:xfrm>
            <a:off x="7877537" y="1874039"/>
            <a:ext cx="92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焊盘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0000F83-29D3-473A-ACBB-89409D7E4906}"/>
              </a:ext>
            </a:extLst>
          </p:cNvPr>
          <p:cNvCxnSpPr>
            <a:cxnSpLocks/>
          </p:cNvCxnSpPr>
          <p:nvPr/>
        </p:nvCxnSpPr>
        <p:spPr>
          <a:xfrm flipH="1">
            <a:off x="7258232" y="3501008"/>
            <a:ext cx="619305" cy="22448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31A593A-E32F-4C9E-A6E9-9AA867018CE1}"/>
              </a:ext>
            </a:extLst>
          </p:cNvPr>
          <p:cNvSpPr txBox="1"/>
          <p:nvPr/>
        </p:nvSpPr>
        <p:spPr>
          <a:xfrm>
            <a:off x="7877537" y="3299962"/>
            <a:ext cx="8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器件</a:t>
            </a:r>
          </a:p>
        </p:txBody>
      </p:sp>
    </p:spTree>
    <p:extLst>
      <p:ext uri="{BB962C8B-B14F-4D97-AF65-F5344CB8AC3E}">
        <p14:creationId xmlns:p14="http://schemas.microsoft.com/office/powerpoint/2010/main" val="243467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B37798-9545-4AB6-94E9-F190D8C86960}"/>
              </a:ext>
            </a:extLst>
          </p:cNvPr>
          <p:cNvSpPr txBox="1"/>
          <p:nvPr/>
        </p:nvSpPr>
        <p:spPr>
          <a:xfrm>
            <a:off x="755576" y="5683815"/>
            <a:ext cx="688409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走线：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走线时连接器件管脚之间的信号线，取决于信号的性质，比如电流大小、速度等，走线的长度、宽度等也有所不同。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B92963D-27FF-414F-BA15-9089BBFC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662"/>
            <a:ext cx="8686800" cy="778098"/>
          </a:xfrm>
        </p:spPr>
        <p:txBody>
          <a:bodyPr/>
          <a:lstStyle/>
          <a:p>
            <a:pPr algn="l"/>
            <a:r>
              <a:rPr lang="zh-CN" altLang="en-US" sz="2800" b="1" dirty="0"/>
              <a:t>印制电路板主要组成部分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03881C-8482-49A6-A695-3F77BC3B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399571"/>
            <a:ext cx="6591264" cy="4058857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C248D9A-E672-4318-9234-68AEC10BE1A2}"/>
              </a:ext>
            </a:extLst>
          </p:cNvPr>
          <p:cNvCxnSpPr>
            <a:cxnSpLocks/>
          </p:cNvCxnSpPr>
          <p:nvPr/>
        </p:nvCxnSpPr>
        <p:spPr>
          <a:xfrm flipH="1">
            <a:off x="7236296" y="3364043"/>
            <a:ext cx="619305" cy="22448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39C83F0-260D-4A3C-895B-F9093E9B2234}"/>
              </a:ext>
            </a:extLst>
          </p:cNvPr>
          <p:cNvSpPr txBox="1"/>
          <p:nvPr/>
        </p:nvSpPr>
        <p:spPr>
          <a:xfrm>
            <a:off x="7887619" y="3187770"/>
            <a:ext cx="8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走线</a:t>
            </a:r>
          </a:p>
        </p:txBody>
      </p:sp>
    </p:spTree>
    <p:extLst>
      <p:ext uri="{BB962C8B-B14F-4D97-AF65-F5344CB8AC3E}">
        <p14:creationId xmlns:p14="http://schemas.microsoft.com/office/powerpoint/2010/main" val="276583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CA9FF9-7548-4E9F-A8F7-F555A716A5D2}"/>
              </a:ext>
            </a:extLst>
          </p:cNvPr>
          <p:cNvSpPr txBox="1"/>
          <p:nvPr/>
        </p:nvSpPr>
        <p:spPr>
          <a:xfrm>
            <a:off x="798907" y="5718331"/>
            <a:ext cx="6696744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过孔：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用于将信号线进行跨层连接的导孔，过孔的形式以及孔径取决于信号的特征以及加工厂工艺的要求。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81CB4F5-0568-4978-AB28-AB51806F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662"/>
            <a:ext cx="8686800" cy="778098"/>
          </a:xfrm>
        </p:spPr>
        <p:txBody>
          <a:bodyPr/>
          <a:lstStyle/>
          <a:p>
            <a:pPr algn="l"/>
            <a:r>
              <a:rPr lang="zh-CN" altLang="en-US" sz="2800" b="1" dirty="0"/>
              <a:t>印制电路板主要组成部分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43C8BB-197E-42D4-91B4-98C9E0BC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399571"/>
            <a:ext cx="6591264" cy="405885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7D08D49-99E1-43AE-89A6-E9DDB751A3C9}"/>
              </a:ext>
            </a:extLst>
          </p:cNvPr>
          <p:cNvCxnSpPr>
            <a:cxnSpLocks/>
          </p:cNvCxnSpPr>
          <p:nvPr/>
        </p:nvCxnSpPr>
        <p:spPr>
          <a:xfrm flipH="1">
            <a:off x="5931436" y="3244333"/>
            <a:ext cx="1959660" cy="360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703FA0F-F737-4EA6-814D-0022CCF2CD0B}"/>
              </a:ext>
            </a:extLst>
          </p:cNvPr>
          <p:cNvSpPr txBox="1"/>
          <p:nvPr/>
        </p:nvSpPr>
        <p:spPr>
          <a:xfrm>
            <a:off x="7899813" y="3059667"/>
            <a:ext cx="8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过孔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5E3AE8-4ADD-44FB-8C43-35F4940942EC}"/>
              </a:ext>
            </a:extLst>
          </p:cNvPr>
          <p:cNvSpPr/>
          <p:nvPr/>
        </p:nvSpPr>
        <p:spPr>
          <a:xfrm>
            <a:off x="5796136" y="3244333"/>
            <a:ext cx="126583" cy="11266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6">
                    <a:lumMod val="75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5715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FB3CE5-3653-4910-92D6-CEE1F111126C}"/>
              </a:ext>
            </a:extLst>
          </p:cNvPr>
          <p:cNvSpPr txBox="1"/>
          <p:nvPr/>
        </p:nvSpPr>
        <p:spPr>
          <a:xfrm>
            <a:off x="851647" y="587727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阻焊层：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为了防止没有电气连接的临近的管脚被误焊的保护层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49166C2-104E-4E7D-8184-210828A5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662"/>
            <a:ext cx="8686800" cy="778098"/>
          </a:xfrm>
        </p:spPr>
        <p:txBody>
          <a:bodyPr/>
          <a:lstStyle/>
          <a:p>
            <a:pPr algn="l"/>
            <a:r>
              <a:rPr lang="zh-CN" altLang="en-US" sz="2800" b="1" dirty="0"/>
              <a:t>印制电路板主要组成部分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1E7389-2822-4FC4-AA36-ED75CB3DAB00}"/>
              </a:ext>
            </a:extLst>
          </p:cNvPr>
          <p:cNvSpPr txBox="1"/>
          <p:nvPr/>
        </p:nvSpPr>
        <p:spPr>
          <a:xfrm>
            <a:off x="7899812" y="3059667"/>
            <a:ext cx="99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阻焊层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F89310-EE86-466F-8F71-CE54BA691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399571"/>
            <a:ext cx="6591264" cy="405885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CC9E4B-9519-444D-A448-3381A8A4D612}"/>
              </a:ext>
            </a:extLst>
          </p:cNvPr>
          <p:cNvCxnSpPr>
            <a:cxnSpLocks/>
          </p:cNvCxnSpPr>
          <p:nvPr/>
        </p:nvCxnSpPr>
        <p:spPr>
          <a:xfrm flipH="1">
            <a:off x="6012160" y="3244333"/>
            <a:ext cx="188765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38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370" y="1238539"/>
            <a:ext cx="6000790" cy="763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1DD62A2-7D3B-4BEB-9D96-0401DC3F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662"/>
            <a:ext cx="8686800" cy="778098"/>
          </a:xfrm>
        </p:spPr>
        <p:txBody>
          <a:bodyPr/>
          <a:lstStyle/>
          <a:p>
            <a:pPr algn="l"/>
            <a:r>
              <a:rPr lang="zh-CN" altLang="en-US" sz="2800" b="1" dirty="0"/>
              <a:t>印制电路板主要组成部分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AE344D-4439-4B2F-8CBB-2EC162FF42E9}"/>
              </a:ext>
            </a:extLst>
          </p:cNvPr>
          <p:cNvSpPr txBox="1"/>
          <p:nvPr/>
        </p:nvSpPr>
        <p:spPr>
          <a:xfrm>
            <a:off x="7824225" y="1318972"/>
            <a:ext cx="93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E7FE5FC-CB8B-4C4B-8BA1-4A6605A5D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399571"/>
            <a:ext cx="6591264" cy="4058857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5D46A1-0D24-47C1-BF2F-3D4D5FAB2505}"/>
              </a:ext>
            </a:extLst>
          </p:cNvPr>
          <p:cNvCxnSpPr>
            <a:cxnSpLocks/>
          </p:cNvCxnSpPr>
          <p:nvPr/>
        </p:nvCxnSpPr>
        <p:spPr>
          <a:xfrm flipH="1">
            <a:off x="7380315" y="1513065"/>
            <a:ext cx="44391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7B48C28-56BE-4DD1-92A9-BF542B393C57}"/>
              </a:ext>
            </a:extLst>
          </p:cNvPr>
          <p:cNvSpPr txBox="1"/>
          <p:nvPr/>
        </p:nvSpPr>
        <p:spPr>
          <a:xfrm>
            <a:off x="886119" y="5901178"/>
            <a:ext cx="723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定位孔：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为了安装或调试方便放置的孔</a:t>
            </a:r>
          </a:p>
        </p:txBody>
      </p:sp>
    </p:spTree>
    <p:extLst>
      <p:ext uri="{BB962C8B-B14F-4D97-AF65-F5344CB8AC3E}">
        <p14:creationId xmlns:p14="http://schemas.microsoft.com/office/powerpoint/2010/main" val="1691531960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20039</TotalTime>
  <Words>1974</Words>
  <Application>Microsoft Office PowerPoint</Application>
  <PresentationFormat>全屏显示(4:3)</PresentationFormat>
  <Paragraphs>192</Paragraphs>
  <Slides>34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 Unicode MS</vt:lpstr>
      <vt:lpstr>黑体</vt:lpstr>
      <vt:lpstr>KaiTi</vt:lpstr>
      <vt:lpstr>宋体</vt:lpstr>
      <vt:lpstr>微软雅黑</vt:lpstr>
      <vt:lpstr>Arial</vt:lpstr>
      <vt:lpstr>Calibri</vt:lpstr>
      <vt:lpstr>Wingdings</vt:lpstr>
      <vt:lpstr>自定义设计方案</vt:lpstr>
      <vt:lpstr>第4章 PCB设计</vt:lpstr>
      <vt:lpstr>4.1  印制板种类及构成</vt:lpstr>
      <vt:lpstr>印制电路板的种类</vt:lpstr>
      <vt:lpstr>印制电路板的种类</vt:lpstr>
      <vt:lpstr>PowerPoint 演示文稿</vt:lpstr>
      <vt:lpstr>印制电路板主要组成部分</vt:lpstr>
      <vt:lpstr>印制电路板主要组成部分</vt:lpstr>
      <vt:lpstr>印制电路板主要组成部分</vt:lpstr>
      <vt:lpstr>印制电路板主要组成部分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4.2.4  规划电路板</vt:lpstr>
      <vt:lpstr>4.2.4  规划电路板</vt:lpstr>
      <vt:lpstr>PowerPoint 演示文稿</vt:lpstr>
      <vt:lpstr>PowerPoint 演示文稿</vt:lpstr>
      <vt:lpstr>• 绘制电气边界       首先将层显示切换到Keep-out layer（禁止布线层），单位切换为mm，并且设置好Snap Grid的大小，例如0.5mm，然后点击菜单命令放置→Keepout→线径，就可以开始绘制电气边界。</vt:lpstr>
      <vt:lpstr>4.2.4 导入元件</vt:lpstr>
      <vt:lpstr>PowerPoint 演示文稿</vt:lpstr>
      <vt:lpstr>PowerPoint 演示文稿</vt:lpstr>
      <vt:lpstr>PowerPoint 演示文稿</vt:lpstr>
      <vt:lpstr>PowerPoint 演示文稿</vt:lpstr>
      <vt:lpstr>4.2.6 PCB布局</vt:lpstr>
      <vt:lpstr>PowerPoint 演示文稿</vt:lpstr>
      <vt:lpstr>4.2.7 PCB布线</vt:lpstr>
      <vt:lpstr>PowerPoint 演示文稿</vt:lpstr>
      <vt:lpstr>PowerPoint 演示文稿</vt:lpstr>
      <vt:lpstr>4.2.7 PCB布线</vt:lpstr>
      <vt:lpstr>4.2.8  敷铜和补泪滴</vt:lpstr>
      <vt:lpstr>4.2.9 检测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辉</dc:creator>
  <cp:lastModifiedBy>Lenovo</cp:lastModifiedBy>
  <cp:revision>628</cp:revision>
  <dcterms:created xsi:type="dcterms:W3CDTF">2010-04-06T01:43:18Z</dcterms:created>
  <dcterms:modified xsi:type="dcterms:W3CDTF">2024-03-12T12:37:33Z</dcterms:modified>
</cp:coreProperties>
</file>